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330" r:id="rId3"/>
    <p:sldId id="331" r:id="rId4"/>
    <p:sldId id="332" r:id="rId5"/>
    <p:sldId id="333" r:id="rId6"/>
    <p:sldId id="334" r:id="rId7"/>
    <p:sldId id="335" r:id="rId8"/>
    <p:sldId id="337" r:id="rId9"/>
    <p:sldId id="338" r:id="rId10"/>
    <p:sldId id="339" r:id="rId11"/>
    <p:sldId id="340" r:id="rId12"/>
    <p:sldId id="341" r:id="rId13"/>
    <p:sldId id="342" r:id="rId14"/>
    <p:sldId id="343" r:id="rId15"/>
    <p:sldId id="344" r:id="rId16"/>
    <p:sldId id="345" r:id="rId17"/>
    <p:sldId id="346" r:id="rId18"/>
    <p:sldId id="347" r:id="rId19"/>
    <p:sldId id="352" r:id="rId20"/>
    <p:sldId id="354" r:id="rId21"/>
    <p:sldId id="355" r:id="rId22"/>
    <p:sldId id="357" r:id="rId23"/>
    <p:sldId id="277" r:id="rId24"/>
    <p:sldId id="278" r:id="rId25"/>
    <p:sldId id="279" r:id="rId26"/>
    <p:sldId id="281" r:id="rId27"/>
    <p:sldId id="282" r:id="rId28"/>
    <p:sldId id="283" r:id="rId29"/>
    <p:sldId id="284" r:id="rId30"/>
    <p:sldId id="285" r:id="rId31"/>
    <p:sldId id="286" r:id="rId32"/>
    <p:sldId id="358" r:id="rId33"/>
    <p:sldId id="288" r:id="rId34"/>
    <p:sldId id="290" r:id="rId35"/>
    <p:sldId id="291" r:id="rId36"/>
    <p:sldId id="293" r:id="rId37"/>
    <p:sldId id="295" r:id="rId38"/>
    <p:sldId id="359" r:id="rId39"/>
    <p:sldId id="303" r:id="rId40"/>
    <p:sldId id="305" r:id="rId41"/>
    <p:sldId id="360" r:id="rId42"/>
    <p:sldId id="309" r:id="rId43"/>
    <p:sldId id="311" r:id="rId44"/>
    <p:sldId id="312" r:id="rId45"/>
    <p:sldId id="315" r:id="rId46"/>
    <p:sldId id="316" r:id="rId47"/>
    <p:sldId id="323"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uka"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02"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BF8611-1089-47A1-B523-F19C886476A4}" type="datetimeFigureOut">
              <a:rPr lang="en-US" smtClean="0"/>
              <a:pPr/>
              <a:t>9/11/2023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781CA0-B5DD-4D10-969E-15D51E6A78C5}" type="slidenum">
              <a:rPr lang="en-US" smtClean="0"/>
              <a:pPr/>
              <a:t>‹#›</a:t>
            </a:fld>
            <a:endParaRPr lang="en-US"/>
          </a:p>
        </p:txBody>
      </p:sp>
    </p:spTree>
    <p:extLst>
      <p:ext uri="{BB962C8B-B14F-4D97-AF65-F5344CB8AC3E}">
        <p14:creationId xmlns:p14="http://schemas.microsoft.com/office/powerpoint/2010/main" val="30432054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9/11/2023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9/11/2023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Latn-RS" dirty="0" smtClean="0"/>
              <a:t>SUPPORTIVE CARE IN ONCOLOGY</a:t>
            </a:r>
            <a:endParaRPr lang="en-US" dirty="0"/>
          </a:p>
        </p:txBody>
      </p:sp>
      <p:pic>
        <p:nvPicPr>
          <p:cNvPr id="4" name="Picture 2"/>
          <p:cNvPicPr>
            <a:picLocks noChangeAspect="1" noChangeArrowheads="1"/>
          </p:cNvPicPr>
          <p:nvPr/>
        </p:nvPicPr>
        <p:blipFill>
          <a:blip r:embed="rId2"/>
          <a:srcRect/>
          <a:stretch>
            <a:fillRect/>
          </a:stretch>
        </p:blipFill>
        <p:spPr bwMode="auto">
          <a:xfrm>
            <a:off x="457200" y="304800"/>
            <a:ext cx="1123950" cy="1428750"/>
          </a:xfrm>
          <a:prstGeom prst="rect">
            <a:avLst/>
          </a:prstGeom>
          <a:noFill/>
          <a:ln w="9525">
            <a:noFill/>
            <a:miter lim="800000"/>
            <a:headEnd/>
            <a:tailEnd/>
          </a:ln>
        </p:spPr>
      </p:pic>
      <p:pic>
        <p:nvPicPr>
          <p:cNvPr id="6" name="Picture 3"/>
          <p:cNvPicPr>
            <a:picLocks noChangeAspect="1" noChangeArrowheads="1"/>
          </p:cNvPicPr>
          <p:nvPr/>
        </p:nvPicPr>
        <p:blipFill>
          <a:blip r:embed="rId3"/>
          <a:srcRect/>
          <a:stretch>
            <a:fillRect/>
          </a:stretch>
        </p:blipFill>
        <p:spPr bwMode="auto">
          <a:xfrm>
            <a:off x="7467600" y="533400"/>
            <a:ext cx="923925" cy="1143000"/>
          </a:xfrm>
          <a:prstGeom prst="rect">
            <a:avLst/>
          </a:prstGeom>
          <a:noFill/>
          <a:ln w="9525">
            <a:noFill/>
            <a:miter lim="800000"/>
            <a:headEnd/>
            <a:tailEnd/>
          </a:ln>
        </p:spPr>
      </p:pic>
      <p:sp>
        <p:nvSpPr>
          <p:cNvPr id="7" name="Subtitle 6"/>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p:txBody>
          <a:bodyPr/>
          <a:lstStyle/>
          <a:p>
            <a:pPr>
              <a:defRPr/>
            </a:pPr>
            <a:r>
              <a:rPr lang="en-US" dirty="0"/>
              <a:t>How to break bad news</a:t>
            </a:r>
            <a:r>
              <a:rPr lang="en-US" dirty="0" smtClean="0"/>
              <a:t>?</a:t>
            </a:r>
          </a:p>
          <a:p>
            <a:pPr>
              <a:defRPr/>
            </a:pPr>
            <a:endParaRPr lang="en-US" dirty="0" smtClean="0"/>
          </a:p>
          <a:p>
            <a:pPr>
              <a:defRPr/>
            </a:pPr>
            <a:r>
              <a:rPr lang="en-US" dirty="0" smtClean="0"/>
              <a:t>Understand </a:t>
            </a:r>
            <a:r>
              <a:rPr lang="en-US" dirty="0"/>
              <a:t>the patient's needs for information, his emotions, </a:t>
            </a:r>
            <a:r>
              <a:rPr lang="en-US" dirty="0" smtClean="0"/>
              <a:t>treatment attitudes</a:t>
            </a:r>
          </a:p>
          <a:p>
            <a:pPr>
              <a:defRPr/>
            </a:pPr>
            <a:r>
              <a:rPr lang="en-US" dirty="0" smtClean="0"/>
              <a:t>Ensure </a:t>
            </a:r>
            <a:r>
              <a:rPr lang="en-US" dirty="0"/>
              <a:t>the trust and cooperation of the patient</a:t>
            </a:r>
            <a:endParaRPr lang="sr-Cyrl-CS" dirty="0" smtClean="0"/>
          </a:p>
        </p:txBody>
      </p:sp>
      <p:sp>
        <p:nvSpPr>
          <p:cNvPr id="7" name="Rectangle 2"/>
          <p:cNvSpPr>
            <a:spLocks noGrp="1" noChangeArrowheads="1"/>
          </p:cNvSpPr>
          <p:nvPr>
            <p:ph type="title"/>
          </p:nvPr>
        </p:nvSpPr>
        <p:spPr>
          <a:xfrm>
            <a:off x="457200" y="274638"/>
            <a:ext cx="8229600" cy="1143000"/>
          </a:xfrm>
        </p:spPr>
        <p:txBody>
          <a:bodyPr>
            <a:normAutofit/>
          </a:bodyPr>
          <a:lstStyle/>
          <a:p>
            <a:pPr>
              <a:defRPr/>
            </a:pPr>
            <a:r>
              <a:rPr lang="sr-Latn-RS" sz="4000" dirty="0">
                <a:cs typeface="Times New Roman" pitchFamily="18" charset="0"/>
              </a:rPr>
              <a:t>Supportive care in oncology</a:t>
            </a:r>
            <a:endParaRPr lang="sr-Cyrl-CS" sz="4000" dirty="0" smtClean="0">
              <a:effectLst>
                <a:outerShdw blurRad="38100" dist="38100" dir="2700000" algn="tl">
                  <a:srgbClr val="000000"/>
                </a:outerShdw>
              </a:effectLst>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p:txBody>
          <a:bodyPr/>
          <a:lstStyle/>
          <a:p>
            <a:pPr>
              <a:defRPr/>
            </a:pPr>
            <a:r>
              <a:rPr lang="en-US" sz="2800" dirty="0"/>
              <a:t>Provide enough </a:t>
            </a:r>
            <a:r>
              <a:rPr lang="en-US" sz="2800" dirty="0" smtClean="0"/>
              <a:t>time</a:t>
            </a:r>
          </a:p>
          <a:p>
            <a:pPr>
              <a:defRPr/>
            </a:pPr>
            <a:r>
              <a:rPr lang="en-US" sz="2800" dirty="0" smtClean="0"/>
              <a:t>Enable </a:t>
            </a:r>
            <a:r>
              <a:rPr lang="en-US" sz="2800" dirty="0"/>
              <a:t>the presence of someone important to the patient (child, spouse, parent</a:t>
            </a:r>
            <a:r>
              <a:rPr lang="en-US" sz="2800" dirty="0" smtClean="0"/>
              <a:t>...)</a:t>
            </a:r>
          </a:p>
          <a:p>
            <a:pPr>
              <a:defRPr/>
            </a:pPr>
            <a:r>
              <a:rPr lang="en-US" sz="2800" dirty="0" smtClean="0"/>
              <a:t>To </a:t>
            </a:r>
            <a:r>
              <a:rPr lang="en-US" sz="2800" dirty="0"/>
              <a:t>find out what the patient already knows about his </a:t>
            </a:r>
            <a:r>
              <a:rPr lang="en-US" sz="2800" dirty="0" smtClean="0"/>
              <a:t>illness</a:t>
            </a:r>
          </a:p>
          <a:p>
            <a:pPr>
              <a:defRPr/>
            </a:pPr>
            <a:r>
              <a:rPr lang="en-US" sz="2800" dirty="0" smtClean="0"/>
              <a:t>Assess </a:t>
            </a:r>
            <a:r>
              <a:rPr lang="en-US" sz="2800" dirty="0"/>
              <a:t>what the patient wants to know (depending on education, age, religious beliefs, understanding...)</a:t>
            </a:r>
            <a:endParaRPr lang="sr-Cyrl-CS" sz="2800" dirty="0" smtClean="0"/>
          </a:p>
        </p:txBody>
      </p:sp>
      <p:sp>
        <p:nvSpPr>
          <p:cNvPr id="5" name="Rectangle 2"/>
          <p:cNvSpPr>
            <a:spLocks noGrp="1" noChangeArrowheads="1"/>
          </p:cNvSpPr>
          <p:nvPr>
            <p:ph type="title"/>
          </p:nvPr>
        </p:nvSpPr>
        <p:spPr>
          <a:xfrm>
            <a:off x="457200" y="274638"/>
            <a:ext cx="8229600" cy="1143000"/>
          </a:xfrm>
        </p:spPr>
        <p:txBody>
          <a:bodyPr>
            <a:normAutofit/>
          </a:bodyPr>
          <a:lstStyle/>
          <a:p>
            <a:pPr>
              <a:defRPr/>
            </a:pPr>
            <a:r>
              <a:rPr lang="sr-Latn-RS" sz="4000" dirty="0">
                <a:cs typeface="Times New Roman" pitchFamily="18" charset="0"/>
              </a:rPr>
              <a:t>Supportive care in oncology</a:t>
            </a:r>
            <a:endParaRPr lang="sr-Cyrl-CS" sz="4000" dirty="0" smtClean="0">
              <a:effectLst>
                <a:outerShdw blurRad="38100" dist="38100" dir="2700000" algn="tl">
                  <a:srgbClr val="000000"/>
                </a:outerShdw>
              </a:effectLst>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p:txBody>
          <a:bodyPr/>
          <a:lstStyle/>
          <a:p>
            <a:pPr>
              <a:lnSpc>
                <a:spcPct val="80000"/>
              </a:lnSpc>
              <a:defRPr/>
            </a:pPr>
            <a:r>
              <a:rPr lang="en-US" sz="2800" dirty="0"/>
              <a:t>Communicate information avoiding a monologue, checking if the patient has understood, giving him the opportunity to participate in the </a:t>
            </a:r>
            <a:r>
              <a:rPr lang="en-US" sz="2800" dirty="0" smtClean="0"/>
              <a:t>conversation</a:t>
            </a:r>
          </a:p>
          <a:p>
            <a:pPr>
              <a:lnSpc>
                <a:spcPct val="80000"/>
              </a:lnSpc>
              <a:defRPr/>
            </a:pPr>
            <a:r>
              <a:rPr lang="en-US" sz="2800" dirty="0" smtClean="0"/>
              <a:t>Do </a:t>
            </a:r>
            <a:r>
              <a:rPr lang="en-US" sz="2800" dirty="0"/>
              <a:t>not minimize the severity of the illness </a:t>
            </a:r>
            <a:r>
              <a:rPr lang="en-US" sz="2800" dirty="0" smtClean="0"/>
              <a:t>situation</a:t>
            </a:r>
          </a:p>
          <a:p>
            <a:pPr>
              <a:lnSpc>
                <a:spcPct val="80000"/>
              </a:lnSpc>
              <a:defRPr/>
            </a:pPr>
            <a:r>
              <a:rPr lang="en-US" sz="2800" dirty="0" smtClean="0"/>
              <a:t>Monitor </a:t>
            </a:r>
            <a:r>
              <a:rPr lang="en-US" sz="2800" dirty="0"/>
              <a:t>the patient's emotional reactions during </a:t>
            </a:r>
            <a:r>
              <a:rPr lang="en-US" sz="2800" dirty="0" smtClean="0"/>
              <a:t>exposure</a:t>
            </a:r>
          </a:p>
          <a:p>
            <a:pPr>
              <a:lnSpc>
                <a:spcPct val="80000"/>
              </a:lnSpc>
              <a:defRPr/>
            </a:pPr>
            <a:r>
              <a:rPr lang="en-US" sz="2800" dirty="0" smtClean="0"/>
              <a:t>Encourage </a:t>
            </a:r>
            <a:r>
              <a:rPr lang="en-US" sz="2800" dirty="0"/>
              <a:t>him to express his </a:t>
            </a:r>
            <a:r>
              <a:rPr lang="en-US" sz="2800" dirty="0" smtClean="0"/>
              <a:t>emotion</a:t>
            </a:r>
          </a:p>
          <a:p>
            <a:pPr>
              <a:lnSpc>
                <a:spcPct val="80000"/>
              </a:lnSpc>
              <a:defRPr/>
            </a:pPr>
            <a:r>
              <a:rPr lang="en-US" sz="2800" dirty="0" smtClean="0"/>
              <a:t>Listen </a:t>
            </a:r>
            <a:r>
              <a:rPr lang="en-US" sz="2800" dirty="0"/>
              <a:t>to </a:t>
            </a:r>
            <a:r>
              <a:rPr lang="en-US" sz="2800" dirty="0" smtClean="0"/>
              <a:t>patient</a:t>
            </a:r>
            <a:endParaRPr lang="sr-Cyrl-CS" sz="2800" dirty="0" smtClean="0"/>
          </a:p>
        </p:txBody>
      </p:sp>
      <p:sp>
        <p:nvSpPr>
          <p:cNvPr id="5" name="Rectangle 2"/>
          <p:cNvSpPr>
            <a:spLocks noGrp="1" noChangeArrowheads="1"/>
          </p:cNvSpPr>
          <p:nvPr>
            <p:ph type="title"/>
          </p:nvPr>
        </p:nvSpPr>
        <p:spPr>
          <a:xfrm>
            <a:off x="457200" y="274638"/>
            <a:ext cx="8229600" cy="1143000"/>
          </a:xfrm>
        </p:spPr>
        <p:txBody>
          <a:bodyPr>
            <a:normAutofit/>
          </a:bodyPr>
          <a:lstStyle/>
          <a:p>
            <a:pPr>
              <a:defRPr/>
            </a:pPr>
            <a:r>
              <a:rPr lang="sr-Latn-RS" sz="4000" dirty="0">
                <a:cs typeface="Times New Roman" pitchFamily="18" charset="0"/>
              </a:rPr>
              <a:t>Supportive care in oncology</a:t>
            </a:r>
            <a:endParaRPr lang="sr-Cyrl-CS" sz="4000" dirty="0" smtClean="0">
              <a:effectLst>
                <a:outerShdw blurRad="38100" dist="38100" dir="2700000" algn="tl">
                  <a:srgbClr val="000000"/>
                </a:outerShdw>
              </a:effectLst>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p:txBody>
          <a:bodyPr/>
          <a:lstStyle/>
          <a:p>
            <a:pPr>
              <a:defRPr/>
            </a:pPr>
            <a:r>
              <a:rPr lang="en-US" dirty="0"/>
              <a:t>Outline the treatment </a:t>
            </a:r>
            <a:r>
              <a:rPr lang="en-US" dirty="0" smtClean="0"/>
              <a:t>plan</a:t>
            </a:r>
          </a:p>
          <a:p>
            <a:pPr>
              <a:defRPr/>
            </a:pPr>
            <a:r>
              <a:rPr lang="en-US" dirty="0" smtClean="0"/>
              <a:t>Schedule </a:t>
            </a:r>
            <a:r>
              <a:rPr lang="en-US" dirty="0"/>
              <a:t>your next </a:t>
            </a:r>
            <a:r>
              <a:rPr lang="en-US" dirty="0" smtClean="0"/>
              <a:t>check-up</a:t>
            </a:r>
          </a:p>
          <a:p>
            <a:pPr>
              <a:defRPr/>
            </a:pPr>
            <a:r>
              <a:rPr lang="en-US" dirty="0" smtClean="0"/>
              <a:t>Provide </a:t>
            </a:r>
            <a:r>
              <a:rPr lang="en-US" dirty="0"/>
              <a:t>information to whom the patient can contact in case of need</a:t>
            </a:r>
            <a:endParaRPr lang="sr-Cyrl-CS" dirty="0" smtClean="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body" idx="1"/>
          </p:nvPr>
        </p:nvSpPr>
        <p:spPr>
          <a:xfrm>
            <a:off x="457200" y="609600"/>
            <a:ext cx="8229600" cy="4525963"/>
          </a:xfrm>
        </p:spPr>
        <p:txBody>
          <a:bodyPr/>
          <a:lstStyle/>
          <a:p>
            <a:pPr marL="609600" indent="-609600">
              <a:lnSpc>
                <a:spcPct val="90000"/>
              </a:lnSpc>
              <a:buNone/>
              <a:defRPr/>
            </a:pPr>
            <a:r>
              <a:rPr lang="en-US" sz="2400" dirty="0"/>
              <a:t>Involvement of the family in the treatment process</a:t>
            </a:r>
            <a:r>
              <a:rPr lang="en-US" sz="2400" dirty="0" smtClean="0"/>
              <a:t>:</a:t>
            </a:r>
          </a:p>
          <a:p>
            <a:pPr marL="609600" indent="-609600">
              <a:lnSpc>
                <a:spcPct val="90000"/>
              </a:lnSpc>
              <a:buNone/>
              <a:defRPr/>
            </a:pPr>
            <a:endParaRPr lang="en-US" sz="2400" dirty="0"/>
          </a:p>
          <a:p>
            <a:pPr marL="609600" indent="-609600">
              <a:lnSpc>
                <a:spcPct val="90000"/>
              </a:lnSpc>
              <a:buNone/>
              <a:defRPr/>
            </a:pPr>
            <a:endParaRPr lang="en-US" sz="2400" dirty="0" smtClean="0"/>
          </a:p>
          <a:p>
            <a:pPr marL="609600" indent="-609600">
              <a:lnSpc>
                <a:spcPct val="90000"/>
              </a:lnSpc>
              <a:buNone/>
              <a:defRPr/>
            </a:pPr>
            <a:r>
              <a:rPr lang="en-US" sz="2400" dirty="0" smtClean="0"/>
              <a:t>Make </a:t>
            </a:r>
            <a:r>
              <a:rPr lang="en-US" sz="2400" dirty="0"/>
              <a:t>cooperation with mutual </a:t>
            </a:r>
            <a:r>
              <a:rPr lang="en-US" sz="2400" dirty="0" smtClean="0"/>
              <a:t>respect</a:t>
            </a:r>
          </a:p>
          <a:p>
            <a:pPr marL="609600" indent="-609600">
              <a:lnSpc>
                <a:spcPct val="90000"/>
              </a:lnSpc>
              <a:buNone/>
              <a:defRPr/>
            </a:pPr>
            <a:r>
              <a:rPr lang="en-US" sz="2400" dirty="0" smtClean="0"/>
              <a:t>Practice </a:t>
            </a:r>
            <a:r>
              <a:rPr lang="en-US" sz="2400" dirty="0"/>
              <a:t>cooperation in case of any important events</a:t>
            </a:r>
            <a:r>
              <a:rPr lang="en-US" sz="2400" dirty="0" smtClean="0"/>
              <a:t>:</a:t>
            </a:r>
          </a:p>
          <a:p>
            <a:pPr marL="1009650" lvl="1" indent="-609600">
              <a:lnSpc>
                <a:spcPct val="90000"/>
              </a:lnSpc>
              <a:buNone/>
              <a:defRPr/>
            </a:pPr>
            <a:r>
              <a:rPr lang="en-US" sz="2000" dirty="0" smtClean="0"/>
              <a:t>Needs </a:t>
            </a:r>
            <a:r>
              <a:rPr lang="en-US" sz="2000" dirty="0"/>
              <a:t>to break bad </a:t>
            </a:r>
            <a:r>
              <a:rPr lang="en-US" sz="2000" dirty="0" smtClean="0"/>
              <a:t>news</a:t>
            </a:r>
          </a:p>
          <a:p>
            <a:pPr marL="1009650" lvl="1" indent="-609600">
              <a:lnSpc>
                <a:spcPct val="90000"/>
              </a:lnSpc>
              <a:buNone/>
              <a:defRPr/>
            </a:pPr>
            <a:r>
              <a:rPr lang="en-US" sz="2000" dirty="0" smtClean="0"/>
              <a:t>Considerations </a:t>
            </a:r>
            <a:r>
              <a:rPr lang="en-US" sz="2000" dirty="0"/>
              <a:t>for therapeutic </a:t>
            </a:r>
            <a:r>
              <a:rPr lang="en-US" sz="2000" dirty="0" smtClean="0"/>
              <a:t>options</a:t>
            </a:r>
          </a:p>
          <a:p>
            <a:pPr marL="1009650" lvl="1" indent="-609600">
              <a:lnSpc>
                <a:spcPct val="90000"/>
              </a:lnSpc>
              <a:buNone/>
              <a:defRPr/>
            </a:pPr>
            <a:r>
              <a:rPr lang="en-US" sz="2000" dirty="0" smtClean="0"/>
              <a:t>Making </a:t>
            </a:r>
            <a:r>
              <a:rPr lang="en-US" sz="2000" dirty="0"/>
              <a:t>important medical </a:t>
            </a:r>
            <a:r>
              <a:rPr lang="en-US" sz="2000" dirty="0" smtClean="0"/>
              <a:t>decisions</a:t>
            </a:r>
          </a:p>
          <a:p>
            <a:pPr marL="1009650" lvl="1" indent="-609600">
              <a:lnSpc>
                <a:spcPct val="90000"/>
              </a:lnSpc>
              <a:buNone/>
              <a:defRPr/>
            </a:pPr>
            <a:r>
              <a:rPr lang="en-US" sz="2000" dirty="0" smtClean="0"/>
              <a:t>Determination </a:t>
            </a:r>
            <a:r>
              <a:rPr lang="en-US" sz="2000" dirty="0"/>
              <a:t>of treatment </a:t>
            </a:r>
            <a:r>
              <a:rPr lang="en-US" sz="2000" dirty="0" smtClean="0"/>
              <a:t>goals</a:t>
            </a:r>
          </a:p>
          <a:p>
            <a:pPr marL="1009650" lvl="1" indent="-609600">
              <a:lnSpc>
                <a:spcPct val="90000"/>
              </a:lnSpc>
              <a:buNone/>
              <a:defRPr/>
            </a:pPr>
            <a:r>
              <a:rPr lang="en-US" sz="2000" dirty="0" smtClean="0"/>
              <a:t>Problem occurrences</a:t>
            </a:r>
          </a:p>
          <a:p>
            <a:pPr marL="1009650" lvl="1" indent="-609600">
              <a:lnSpc>
                <a:spcPct val="90000"/>
              </a:lnSpc>
              <a:buNone/>
              <a:defRPr/>
            </a:pPr>
            <a:r>
              <a:rPr lang="en-US" sz="2000" dirty="0" smtClean="0"/>
              <a:t>The </a:t>
            </a:r>
            <a:r>
              <a:rPr lang="en-US" sz="2000" dirty="0"/>
              <a:t>family's information needs</a:t>
            </a:r>
            <a:endParaRPr lang="sr-Cyrl-CS" sz="2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p:txBody>
          <a:bodyPr/>
          <a:lstStyle/>
          <a:p>
            <a:pPr>
              <a:defRPr/>
            </a:pPr>
            <a:r>
              <a:rPr lang="en-US" dirty="0"/>
              <a:t>Symptom </a:t>
            </a:r>
            <a:r>
              <a:rPr lang="en-US" dirty="0" smtClean="0"/>
              <a:t>control</a:t>
            </a:r>
          </a:p>
          <a:p>
            <a:pPr>
              <a:defRPr/>
            </a:pPr>
            <a:r>
              <a:rPr lang="en-US" dirty="0" smtClean="0"/>
              <a:t>Symptoms </a:t>
            </a:r>
            <a:r>
              <a:rPr lang="en-US" dirty="0"/>
              <a:t>can be caused by the nature of the disease, as well as treatment, associated diseases and the patient's psychological state</a:t>
            </a:r>
            <a:endParaRPr lang="sr-Cyrl-CS" dirty="0" smtClean="0"/>
          </a:p>
        </p:txBody>
      </p:sp>
      <p:sp>
        <p:nvSpPr>
          <p:cNvPr id="6" name="Rectangle 2"/>
          <p:cNvSpPr>
            <a:spLocks noGrp="1" noChangeArrowheads="1"/>
          </p:cNvSpPr>
          <p:nvPr>
            <p:ph type="title"/>
          </p:nvPr>
        </p:nvSpPr>
        <p:spPr>
          <a:xfrm>
            <a:off x="457200" y="274638"/>
            <a:ext cx="8229600" cy="1143000"/>
          </a:xfrm>
        </p:spPr>
        <p:txBody>
          <a:bodyPr>
            <a:normAutofit/>
          </a:bodyPr>
          <a:lstStyle/>
          <a:p>
            <a:pPr>
              <a:defRPr/>
            </a:pPr>
            <a:r>
              <a:rPr lang="sr-Latn-RS" sz="4000" dirty="0">
                <a:cs typeface="Times New Roman" pitchFamily="18" charset="0"/>
              </a:rPr>
              <a:t>Supportive care in oncology</a:t>
            </a:r>
            <a:endParaRPr lang="sr-Cyrl-CS" sz="4000" dirty="0" smtClean="0">
              <a:effectLst>
                <a:outerShdw blurRad="38100" dist="38100" dir="2700000" algn="tl">
                  <a:srgbClr val="000000"/>
                </a:outerShdw>
              </a:effectLst>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57200" y="838200"/>
            <a:ext cx="8229600" cy="5287963"/>
          </a:xfrm>
        </p:spPr>
        <p:txBody>
          <a:bodyPr/>
          <a:lstStyle/>
          <a:p>
            <a:pPr>
              <a:lnSpc>
                <a:spcPct val="80000"/>
              </a:lnSpc>
              <a:buNone/>
              <a:defRPr/>
            </a:pPr>
            <a:r>
              <a:rPr lang="en-US" sz="2400" dirty="0" smtClean="0"/>
              <a:t>Adverse events </a:t>
            </a:r>
            <a:r>
              <a:rPr lang="en-US" sz="2400" dirty="0"/>
              <a:t>caused by </a:t>
            </a:r>
            <a:r>
              <a:rPr lang="en-US" sz="2400" dirty="0" smtClean="0"/>
              <a:t>cancer</a:t>
            </a:r>
          </a:p>
          <a:p>
            <a:pPr>
              <a:lnSpc>
                <a:spcPct val="80000"/>
              </a:lnSpc>
              <a:buNone/>
              <a:defRPr/>
            </a:pPr>
            <a:endParaRPr lang="en-US" sz="2400" dirty="0" smtClean="0"/>
          </a:p>
          <a:p>
            <a:pPr>
              <a:lnSpc>
                <a:spcPct val="80000"/>
              </a:lnSpc>
              <a:defRPr/>
            </a:pPr>
            <a:r>
              <a:rPr lang="en-US" sz="2400" dirty="0" smtClean="0"/>
              <a:t>Bone metastases</a:t>
            </a:r>
          </a:p>
          <a:p>
            <a:pPr>
              <a:lnSpc>
                <a:spcPct val="80000"/>
              </a:lnSpc>
              <a:defRPr/>
            </a:pPr>
            <a:r>
              <a:rPr lang="en-US" sz="2400" dirty="0" smtClean="0"/>
              <a:t>Metastases </a:t>
            </a:r>
            <a:r>
              <a:rPr lang="en-US" sz="2400" dirty="0"/>
              <a:t>in the central nervous </a:t>
            </a:r>
            <a:r>
              <a:rPr lang="en-US" sz="2400" dirty="0" smtClean="0"/>
              <a:t>system</a:t>
            </a:r>
          </a:p>
          <a:p>
            <a:pPr>
              <a:lnSpc>
                <a:spcPct val="80000"/>
              </a:lnSpc>
              <a:defRPr/>
            </a:pPr>
            <a:r>
              <a:rPr lang="en-US" sz="2400" dirty="0" smtClean="0"/>
              <a:t>Neurological </a:t>
            </a:r>
            <a:r>
              <a:rPr lang="en-US" sz="2400" dirty="0"/>
              <a:t>dysfunctions caused by </a:t>
            </a:r>
            <a:r>
              <a:rPr lang="en-US" sz="2400" dirty="0" smtClean="0"/>
              <a:t>tumor</a:t>
            </a:r>
          </a:p>
          <a:p>
            <a:pPr>
              <a:lnSpc>
                <a:spcPct val="80000"/>
              </a:lnSpc>
              <a:defRPr/>
            </a:pPr>
            <a:r>
              <a:rPr lang="en-US" sz="2400" dirty="0" smtClean="0"/>
              <a:t>paraneoplastic </a:t>
            </a:r>
            <a:r>
              <a:rPr lang="en-US" sz="2400" dirty="0"/>
              <a:t>syndrome and </a:t>
            </a:r>
            <a:r>
              <a:rPr lang="en-US" sz="2400" dirty="0" smtClean="0"/>
              <a:t>iatrogenic</a:t>
            </a:r>
          </a:p>
          <a:p>
            <a:pPr>
              <a:lnSpc>
                <a:spcPct val="80000"/>
              </a:lnSpc>
              <a:defRPr/>
            </a:pPr>
            <a:r>
              <a:rPr lang="en-US" sz="2400" dirty="0" smtClean="0"/>
              <a:t>Liver </a:t>
            </a:r>
            <a:r>
              <a:rPr lang="en-US" sz="2400" dirty="0"/>
              <a:t>metastases and biliary </a:t>
            </a:r>
            <a:r>
              <a:rPr lang="en-US" sz="2400" dirty="0" smtClean="0"/>
              <a:t>obstruction</a:t>
            </a:r>
          </a:p>
          <a:p>
            <a:pPr>
              <a:lnSpc>
                <a:spcPct val="80000"/>
              </a:lnSpc>
              <a:defRPr/>
            </a:pPr>
            <a:r>
              <a:rPr lang="en-US" sz="2400" dirty="0" smtClean="0"/>
              <a:t>Malignant effusions</a:t>
            </a:r>
          </a:p>
          <a:p>
            <a:pPr>
              <a:lnSpc>
                <a:spcPct val="80000"/>
              </a:lnSpc>
              <a:defRPr/>
            </a:pPr>
            <a:r>
              <a:rPr lang="en-US" sz="2400" dirty="0" smtClean="0"/>
              <a:t>Intestinal obstruction</a:t>
            </a:r>
          </a:p>
          <a:p>
            <a:pPr>
              <a:lnSpc>
                <a:spcPct val="80000"/>
              </a:lnSpc>
              <a:defRPr/>
            </a:pPr>
            <a:r>
              <a:rPr lang="en-US" sz="2400" dirty="0" smtClean="0"/>
              <a:t>Metabolic disorders</a:t>
            </a:r>
          </a:p>
          <a:p>
            <a:pPr>
              <a:lnSpc>
                <a:spcPct val="80000"/>
              </a:lnSpc>
              <a:defRPr/>
            </a:pPr>
            <a:r>
              <a:rPr lang="en-US" sz="2400" dirty="0" smtClean="0"/>
              <a:t>Anorexia </a:t>
            </a:r>
            <a:r>
              <a:rPr lang="en-US" sz="2400" dirty="0"/>
              <a:t>and </a:t>
            </a:r>
            <a:r>
              <a:rPr lang="en-US" sz="2400" dirty="0" smtClean="0"/>
              <a:t>cachexia</a:t>
            </a:r>
          </a:p>
          <a:p>
            <a:pPr>
              <a:lnSpc>
                <a:spcPct val="80000"/>
              </a:lnSpc>
              <a:defRPr/>
            </a:pPr>
            <a:r>
              <a:rPr lang="en-US" sz="2400" dirty="0" smtClean="0"/>
              <a:t>Hematological disorders</a:t>
            </a:r>
          </a:p>
          <a:p>
            <a:pPr>
              <a:lnSpc>
                <a:spcPct val="80000"/>
              </a:lnSpc>
              <a:defRPr/>
            </a:pPr>
            <a:r>
              <a:rPr lang="en-US" sz="2400" dirty="0" smtClean="0"/>
              <a:t>Sexual </a:t>
            </a:r>
            <a:r>
              <a:rPr lang="en-US" sz="2400" dirty="0"/>
              <a:t>dysfunction</a:t>
            </a:r>
            <a:endParaRPr lang="sr-Cyrl-CS"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p:txBody>
          <a:bodyPr/>
          <a:lstStyle/>
          <a:p>
            <a:pPr>
              <a:lnSpc>
                <a:spcPct val="80000"/>
              </a:lnSpc>
              <a:buNone/>
            </a:pPr>
            <a:r>
              <a:rPr lang="en-US" sz="2800" dirty="0"/>
              <a:t>Common physical symptoms caused by advanced </a:t>
            </a:r>
            <a:r>
              <a:rPr lang="en-US" sz="2800" dirty="0" smtClean="0"/>
              <a:t>cancer</a:t>
            </a:r>
          </a:p>
          <a:p>
            <a:pPr>
              <a:lnSpc>
                <a:spcPct val="80000"/>
              </a:lnSpc>
              <a:buNone/>
            </a:pPr>
            <a:endParaRPr lang="en-US" sz="2800" dirty="0"/>
          </a:p>
          <a:p>
            <a:pPr>
              <a:lnSpc>
                <a:spcPct val="80000"/>
              </a:lnSpc>
              <a:buNone/>
            </a:pPr>
            <a:r>
              <a:rPr lang="en-US" sz="2800" dirty="0" smtClean="0"/>
              <a:t>The pain</a:t>
            </a:r>
          </a:p>
          <a:p>
            <a:pPr>
              <a:lnSpc>
                <a:spcPct val="80000"/>
              </a:lnSpc>
              <a:buNone/>
            </a:pPr>
            <a:r>
              <a:rPr lang="en-US" sz="2800" dirty="0" smtClean="0"/>
              <a:t>Dyspnea </a:t>
            </a:r>
            <a:r>
              <a:rPr lang="en-US" sz="2800" dirty="0"/>
              <a:t>and </a:t>
            </a:r>
            <a:r>
              <a:rPr lang="en-US" sz="2800" dirty="0" smtClean="0"/>
              <a:t>cough</a:t>
            </a:r>
          </a:p>
          <a:p>
            <a:pPr>
              <a:lnSpc>
                <a:spcPct val="80000"/>
              </a:lnSpc>
              <a:buNone/>
            </a:pPr>
            <a:r>
              <a:rPr lang="en-US" sz="2800" dirty="0" smtClean="0"/>
              <a:t>Exhaustion</a:t>
            </a:r>
          </a:p>
          <a:p>
            <a:pPr>
              <a:lnSpc>
                <a:spcPct val="80000"/>
              </a:lnSpc>
              <a:buNone/>
            </a:pPr>
            <a:r>
              <a:rPr lang="en-US" sz="2800" dirty="0" smtClean="0"/>
              <a:t>Nausea </a:t>
            </a:r>
            <a:r>
              <a:rPr lang="en-US" sz="2800" dirty="0"/>
              <a:t>and </a:t>
            </a:r>
            <a:r>
              <a:rPr lang="en-US" sz="2800" dirty="0" smtClean="0"/>
              <a:t>vomiting</a:t>
            </a:r>
          </a:p>
          <a:p>
            <a:pPr>
              <a:lnSpc>
                <a:spcPct val="80000"/>
              </a:lnSpc>
              <a:buNone/>
            </a:pPr>
            <a:r>
              <a:rPr lang="en-US" sz="2800" dirty="0" err="1" smtClean="0"/>
              <a:t>Opstipation</a:t>
            </a:r>
            <a:endParaRPr lang="en-US" sz="2800" dirty="0" smtClean="0"/>
          </a:p>
          <a:p>
            <a:pPr>
              <a:lnSpc>
                <a:spcPct val="80000"/>
              </a:lnSpc>
              <a:buNone/>
            </a:pPr>
            <a:r>
              <a:rPr lang="en-US" sz="2800" dirty="0" smtClean="0"/>
              <a:t>Diarrhea</a:t>
            </a:r>
          </a:p>
          <a:p>
            <a:pPr>
              <a:lnSpc>
                <a:spcPct val="80000"/>
              </a:lnSpc>
              <a:buNone/>
            </a:pPr>
            <a:r>
              <a:rPr lang="en-US" sz="2800" dirty="0" smtClean="0"/>
              <a:t>Insomnia</a:t>
            </a:r>
            <a:endParaRPr lang="sr-Cyrl-CS" sz="2800" dirty="0" smtClean="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p:txBody>
          <a:bodyPr>
            <a:normAutofit lnSpcReduction="10000"/>
          </a:bodyPr>
          <a:lstStyle/>
          <a:p>
            <a:pPr>
              <a:buNone/>
              <a:defRPr/>
            </a:pPr>
            <a:r>
              <a:rPr lang="en-US" sz="2800" dirty="0"/>
              <a:t>Common psychological problems associated with the </a:t>
            </a:r>
            <a:r>
              <a:rPr lang="en-US" sz="2800" dirty="0" smtClean="0"/>
              <a:t>disease</a:t>
            </a:r>
          </a:p>
          <a:p>
            <a:pPr>
              <a:buNone/>
              <a:defRPr/>
            </a:pPr>
            <a:endParaRPr lang="en-US" sz="2800" dirty="0"/>
          </a:p>
          <a:p>
            <a:pPr>
              <a:buNone/>
              <a:defRPr/>
            </a:pPr>
            <a:r>
              <a:rPr lang="en-US" sz="2800" dirty="0" smtClean="0"/>
              <a:t>Anxiety</a:t>
            </a:r>
          </a:p>
          <a:p>
            <a:pPr>
              <a:buNone/>
              <a:defRPr/>
            </a:pPr>
            <a:r>
              <a:rPr lang="en-US" sz="2800" dirty="0" smtClean="0"/>
              <a:t>Sadness</a:t>
            </a:r>
          </a:p>
          <a:p>
            <a:pPr>
              <a:buNone/>
              <a:defRPr/>
            </a:pPr>
            <a:r>
              <a:rPr lang="en-US" sz="2800" dirty="0" smtClean="0"/>
              <a:t>Depression</a:t>
            </a:r>
          </a:p>
          <a:p>
            <a:pPr>
              <a:buNone/>
              <a:defRPr/>
            </a:pPr>
            <a:r>
              <a:rPr lang="en-US" sz="2800" dirty="0" smtClean="0"/>
              <a:t>Delirium</a:t>
            </a:r>
          </a:p>
          <a:p>
            <a:pPr>
              <a:buNone/>
              <a:defRPr/>
            </a:pPr>
            <a:r>
              <a:rPr lang="en-US" sz="2800" dirty="0" smtClean="0"/>
              <a:t>Suicidal </a:t>
            </a:r>
            <a:r>
              <a:rPr lang="en-US" sz="2800" dirty="0" err="1" smtClean="0"/>
              <a:t>toughts</a:t>
            </a:r>
            <a:endParaRPr lang="en-US" sz="2800" dirty="0" smtClean="0"/>
          </a:p>
          <a:p>
            <a:pPr>
              <a:buNone/>
              <a:defRPr/>
            </a:pPr>
            <a:r>
              <a:rPr lang="en-US" sz="2800" dirty="0" smtClean="0"/>
              <a:t>Fear </a:t>
            </a:r>
            <a:r>
              <a:rPr lang="en-US" sz="2800" dirty="0"/>
              <a:t>of death</a:t>
            </a:r>
            <a:endParaRPr lang="sr-Cyrl-CS" sz="2800" dirty="0" smtClean="0">
              <a:effectLst>
                <a:outerShdw blurRad="38100" dist="38100" dir="2700000" algn="tl">
                  <a:srgbClr val="000000"/>
                </a:outerShdw>
              </a:effectLst>
            </a:endParaRPr>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p:txBody>
          <a:bodyPr/>
          <a:lstStyle/>
          <a:p>
            <a:pPr algn="ctr">
              <a:lnSpc>
                <a:spcPct val="80000"/>
              </a:lnSpc>
              <a:buNone/>
              <a:defRPr/>
            </a:pPr>
            <a:r>
              <a:rPr lang="en-US" sz="2800" dirty="0">
                <a:solidFill>
                  <a:srgbClr val="99FF66"/>
                </a:solidFill>
                <a:effectLst>
                  <a:outerShdw blurRad="38100" dist="38100" dir="2700000" algn="tl">
                    <a:srgbClr val="000000"/>
                  </a:outerShdw>
                </a:effectLst>
              </a:rPr>
              <a:t>End of Life Care (care of patients in the terminal phase of the disease</a:t>
            </a:r>
            <a:r>
              <a:rPr lang="en-US" sz="2800" dirty="0" smtClean="0">
                <a:solidFill>
                  <a:srgbClr val="99FF66"/>
                </a:solidFill>
                <a:effectLst>
                  <a:outerShdw blurRad="38100" dist="38100" dir="2700000" algn="tl">
                    <a:srgbClr val="000000"/>
                  </a:outerShdw>
                </a:effectLst>
              </a:rPr>
              <a:t>)</a:t>
            </a:r>
          </a:p>
          <a:p>
            <a:pPr algn="ctr">
              <a:lnSpc>
                <a:spcPct val="80000"/>
              </a:lnSpc>
              <a:buNone/>
              <a:defRPr/>
            </a:pPr>
            <a:r>
              <a:rPr lang="en-US" sz="2800" dirty="0" smtClean="0">
                <a:solidFill>
                  <a:srgbClr val="99FF66"/>
                </a:solidFill>
                <a:effectLst>
                  <a:outerShdw blurRad="38100" dist="38100" dir="2700000" algn="tl">
                    <a:srgbClr val="000000"/>
                  </a:outerShdw>
                </a:effectLst>
              </a:rPr>
              <a:t>Care</a:t>
            </a:r>
            <a:r>
              <a:rPr lang="en-US" sz="2800" dirty="0">
                <a:solidFill>
                  <a:srgbClr val="99FF66"/>
                </a:solidFill>
                <a:effectLst>
                  <a:outerShdw blurRad="38100" dist="38100" dir="2700000" algn="tl">
                    <a:srgbClr val="000000"/>
                  </a:outerShdw>
                </a:effectLst>
              </a:rPr>
              <a:t>, not cure     </a:t>
            </a:r>
            <a:endParaRPr lang="en-US" sz="2800" dirty="0" smtClean="0">
              <a:solidFill>
                <a:srgbClr val="99FF66"/>
              </a:solidFill>
              <a:effectLst>
                <a:outerShdw blurRad="38100" dist="38100" dir="2700000" algn="tl">
                  <a:srgbClr val="000000"/>
                </a:outerShdw>
              </a:effectLst>
            </a:endParaRPr>
          </a:p>
          <a:p>
            <a:pPr algn="ctr">
              <a:lnSpc>
                <a:spcPct val="80000"/>
              </a:lnSpc>
              <a:buNone/>
              <a:defRPr/>
            </a:pPr>
            <a:endParaRPr lang="en-US" sz="2800" dirty="0">
              <a:solidFill>
                <a:srgbClr val="99FF66"/>
              </a:solidFill>
              <a:effectLst>
                <a:outerShdw blurRad="38100" dist="38100" dir="2700000" algn="tl">
                  <a:srgbClr val="000000"/>
                </a:outerShdw>
              </a:effectLst>
            </a:endParaRPr>
          </a:p>
          <a:p>
            <a:pPr algn="ctr">
              <a:lnSpc>
                <a:spcPct val="80000"/>
              </a:lnSpc>
              <a:buNone/>
              <a:defRPr/>
            </a:pPr>
            <a:r>
              <a:rPr lang="en-US" sz="2800" dirty="0" smtClean="0"/>
              <a:t>When </a:t>
            </a:r>
            <a:r>
              <a:rPr lang="en-US" sz="2800" dirty="0"/>
              <a:t>the disease reaches its terminal stage, the focus of attention must be shifted from treatment to prolong life, to relief from symptoms and suffering, in order to improve the quality of the remaining life of both the patient and the family.</a:t>
            </a:r>
            <a:endParaRPr lang="sr-Cyrl-CS" sz="2800" dirty="0" smtClean="0"/>
          </a:p>
        </p:txBody>
      </p:sp>
      <p:sp>
        <p:nvSpPr>
          <p:cNvPr id="2" name="Title 1"/>
          <p:cNvSpPr>
            <a:spLocks noGrp="1"/>
          </p:cNvSpPr>
          <p:nvPr>
            <p:ph type="title"/>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eaLnBrk="1" hangingPunct="1">
              <a:defRPr/>
            </a:pPr>
            <a:r>
              <a:rPr lang="sr-Latn-RS" sz="4000" dirty="0" smtClean="0">
                <a:cs typeface="Times New Roman" pitchFamily="18" charset="0"/>
              </a:rPr>
              <a:t>Supportive care in oncology</a:t>
            </a:r>
            <a:endParaRPr lang="sr-Cyrl-CS" sz="4000" dirty="0" smtClean="0">
              <a:cs typeface="Times New Roman" pitchFamily="18" charset="0"/>
            </a:endParaRPr>
          </a:p>
        </p:txBody>
      </p:sp>
      <p:sp>
        <p:nvSpPr>
          <p:cNvPr id="5123" name="Rectangle 3"/>
          <p:cNvSpPr>
            <a:spLocks noGrp="1" noChangeArrowheads="1"/>
          </p:cNvSpPr>
          <p:nvPr>
            <p:ph type="body" idx="1"/>
          </p:nvPr>
        </p:nvSpPr>
        <p:spPr>
          <a:xfrm>
            <a:off x="685800" y="2362200"/>
            <a:ext cx="7772400" cy="3733800"/>
          </a:xfrm>
        </p:spPr>
        <p:txBody>
          <a:bodyPr/>
          <a:lstStyle/>
          <a:p>
            <a:pPr eaLnBrk="1" hangingPunct="1">
              <a:defRPr/>
            </a:pPr>
            <a:r>
              <a:rPr lang="sr-Cyrl-CS" b="1" dirty="0" smtClean="0"/>
              <a:t>best supportive care</a:t>
            </a:r>
            <a:endParaRPr lang="sr-Latn-RS" b="1" dirty="0" smtClean="0"/>
          </a:p>
          <a:p>
            <a:pPr>
              <a:defRPr/>
            </a:pPr>
            <a:r>
              <a:rPr lang="sr-Latn-RS" b="1" dirty="0" smtClean="0"/>
              <a:t>Term in late 80s </a:t>
            </a:r>
            <a:r>
              <a:rPr lang="en-US" b="1" dirty="0"/>
              <a:t>to describe the treatment of a control group that did not have specific oncological treatment</a:t>
            </a:r>
            <a:endParaRPr lang="sr-Latn-RS"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p:txBody>
          <a:bodyPr/>
          <a:lstStyle/>
          <a:p>
            <a:pPr>
              <a:lnSpc>
                <a:spcPct val="80000"/>
              </a:lnSpc>
              <a:buNone/>
              <a:defRPr/>
            </a:pPr>
            <a:r>
              <a:rPr lang="sr-Cyrl-CS" sz="2800" dirty="0" smtClean="0">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Goals and methods</a:t>
            </a:r>
            <a:r>
              <a:rPr lang="en-US" sz="2800" dirty="0" smtClean="0">
                <a:effectLst>
                  <a:outerShdw blurRad="38100" dist="38100" dir="2700000" algn="tl">
                    <a:srgbClr val="000000">
                      <a:alpha val="43137"/>
                    </a:srgbClr>
                  </a:outerShdw>
                </a:effectLst>
              </a:rPr>
              <a:t>?</a:t>
            </a:r>
          </a:p>
          <a:p>
            <a:pPr>
              <a:lnSpc>
                <a:spcPct val="80000"/>
              </a:lnSpc>
              <a:buNone/>
              <a:defRPr/>
            </a:pPr>
            <a:endParaRPr lang="en-US" sz="2800" dirty="0" smtClean="0">
              <a:effectLst>
                <a:outerShdw blurRad="38100" dist="38100" dir="2700000" algn="tl">
                  <a:srgbClr val="000000">
                    <a:alpha val="43137"/>
                  </a:srgbClr>
                </a:outerShdw>
              </a:effectLst>
            </a:endParaRPr>
          </a:p>
          <a:p>
            <a:pPr>
              <a:lnSpc>
                <a:spcPct val="80000"/>
              </a:lnSpc>
              <a:defRPr/>
            </a:pPr>
            <a:r>
              <a:rPr lang="en-US" sz="2800" dirty="0" smtClean="0">
                <a:effectLst>
                  <a:outerShdw blurRad="38100" dist="38100" dir="2700000" algn="tl">
                    <a:srgbClr val="000000">
                      <a:alpha val="43137"/>
                    </a:srgbClr>
                  </a:outerShdw>
                </a:effectLst>
              </a:rPr>
              <a:t>Relieve </a:t>
            </a:r>
            <a:r>
              <a:rPr lang="en-US" sz="2800" dirty="0">
                <a:effectLst>
                  <a:outerShdw blurRad="38100" dist="38100" dir="2700000" algn="tl">
                    <a:srgbClr val="000000">
                      <a:alpha val="43137"/>
                    </a:srgbClr>
                  </a:outerShdw>
                </a:effectLst>
              </a:rPr>
              <a:t>the patient of pain and other </a:t>
            </a:r>
            <a:r>
              <a:rPr lang="en-US" sz="2800" dirty="0" smtClean="0">
                <a:effectLst>
                  <a:outerShdw blurRad="38100" dist="38100" dir="2700000" algn="tl">
                    <a:srgbClr val="000000">
                      <a:alpha val="43137"/>
                    </a:srgbClr>
                  </a:outerShdw>
                </a:effectLst>
              </a:rPr>
              <a:t>symptoms</a:t>
            </a:r>
          </a:p>
          <a:p>
            <a:pPr>
              <a:lnSpc>
                <a:spcPct val="80000"/>
              </a:lnSpc>
              <a:defRPr/>
            </a:pPr>
            <a:r>
              <a:rPr lang="en-US" sz="2800" dirty="0" smtClean="0">
                <a:effectLst>
                  <a:outerShdw blurRad="38100" dist="38100" dir="2700000" algn="tl">
                    <a:srgbClr val="000000">
                      <a:alpha val="43137"/>
                    </a:srgbClr>
                  </a:outerShdw>
                </a:effectLst>
              </a:rPr>
              <a:t>Avoid </a:t>
            </a:r>
            <a:r>
              <a:rPr lang="en-US" sz="2800" dirty="0">
                <a:effectLst>
                  <a:outerShdw blurRad="38100" dist="38100" dir="2700000" algn="tl">
                    <a:srgbClr val="000000">
                      <a:alpha val="43137"/>
                    </a:srgbClr>
                  </a:outerShdw>
                </a:effectLst>
              </a:rPr>
              <a:t>all procedures that are not </a:t>
            </a:r>
            <a:r>
              <a:rPr lang="en-US" sz="2800" dirty="0" smtClean="0">
                <a:effectLst>
                  <a:outerShdw blurRad="38100" dist="38100" dir="2700000" algn="tl">
                    <a:srgbClr val="000000">
                      <a:alpha val="43137"/>
                    </a:srgbClr>
                  </a:outerShdw>
                </a:effectLst>
              </a:rPr>
              <a:t>necessary</a:t>
            </a:r>
          </a:p>
          <a:p>
            <a:pPr>
              <a:lnSpc>
                <a:spcPct val="80000"/>
              </a:lnSpc>
              <a:defRPr/>
            </a:pPr>
            <a:r>
              <a:rPr lang="en-US" sz="2800" dirty="0" smtClean="0">
                <a:effectLst>
                  <a:outerShdw blurRad="38100" dist="38100" dir="2700000" algn="tl">
                    <a:srgbClr val="000000">
                      <a:alpha val="43137"/>
                    </a:srgbClr>
                  </a:outerShdw>
                </a:effectLst>
              </a:rPr>
              <a:t>Maintain </a:t>
            </a:r>
            <a:r>
              <a:rPr lang="en-US" sz="2800" dirty="0">
                <a:effectLst>
                  <a:outerShdw blurRad="38100" dist="38100" dir="2700000" algn="tl">
                    <a:srgbClr val="000000">
                      <a:alpha val="43137"/>
                    </a:srgbClr>
                  </a:outerShdw>
                </a:effectLst>
              </a:rPr>
              <a:t>nutrition and oral medication as long as possible, and when this is not possible, find alternative </a:t>
            </a:r>
            <a:r>
              <a:rPr lang="en-US" sz="2800" dirty="0" smtClean="0">
                <a:effectLst>
                  <a:outerShdw blurRad="38100" dist="38100" dir="2700000" algn="tl">
                    <a:srgbClr val="000000">
                      <a:alpha val="43137"/>
                    </a:srgbClr>
                  </a:outerShdw>
                </a:effectLst>
              </a:rPr>
              <a:t>ways</a:t>
            </a:r>
          </a:p>
          <a:p>
            <a:pPr>
              <a:lnSpc>
                <a:spcPct val="80000"/>
              </a:lnSpc>
              <a:defRPr/>
            </a:pPr>
            <a:r>
              <a:rPr lang="en-US" sz="2800" dirty="0" smtClean="0">
                <a:effectLst>
                  <a:outerShdw blurRad="38100" dist="38100" dir="2700000" algn="tl">
                    <a:srgbClr val="000000">
                      <a:alpha val="43137"/>
                    </a:srgbClr>
                  </a:outerShdw>
                </a:effectLst>
              </a:rPr>
              <a:t>Do </a:t>
            </a:r>
            <a:r>
              <a:rPr lang="en-US" sz="2800" dirty="0">
                <a:effectLst>
                  <a:outerShdw blurRad="38100" dist="38100" dir="2700000" algn="tl">
                    <a:srgbClr val="000000">
                      <a:alpha val="43137"/>
                    </a:srgbClr>
                  </a:outerShdw>
                </a:effectLst>
              </a:rPr>
              <a:t>not insist on parenteral or nasogastric </a:t>
            </a:r>
            <a:r>
              <a:rPr lang="en-US" sz="2800" dirty="0" smtClean="0">
                <a:effectLst>
                  <a:outerShdw blurRad="38100" dist="38100" dir="2700000" algn="tl">
                    <a:srgbClr val="000000">
                      <a:alpha val="43137"/>
                    </a:srgbClr>
                  </a:outerShdw>
                </a:effectLst>
              </a:rPr>
              <a:t>feeding</a:t>
            </a:r>
          </a:p>
          <a:p>
            <a:pPr>
              <a:lnSpc>
                <a:spcPct val="80000"/>
              </a:lnSpc>
              <a:defRPr/>
            </a:pPr>
            <a:r>
              <a:rPr lang="en-US" sz="2800" dirty="0" smtClean="0">
                <a:effectLst>
                  <a:outerShdw blurRad="38100" dist="38100" dir="2700000" algn="tl">
                    <a:srgbClr val="000000">
                      <a:alpha val="43137"/>
                    </a:srgbClr>
                  </a:outerShdw>
                </a:effectLst>
              </a:rPr>
              <a:t>Prepare </a:t>
            </a:r>
            <a:r>
              <a:rPr lang="en-US" sz="2800" dirty="0">
                <a:effectLst>
                  <a:outerShdw blurRad="38100" dist="38100" dir="2700000" algn="tl">
                    <a:srgbClr val="000000">
                      <a:alpha val="43137"/>
                    </a:srgbClr>
                  </a:outerShdw>
                </a:effectLst>
              </a:rPr>
              <a:t>the </a:t>
            </a:r>
            <a:r>
              <a:rPr lang="en-US" sz="2800" dirty="0" smtClean="0">
                <a:effectLst>
                  <a:outerShdw blurRad="38100" dist="38100" dir="2700000" algn="tl">
                    <a:srgbClr val="000000">
                      <a:alpha val="43137"/>
                    </a:srgbClr>
                  </a:outerShdw>
                </a:effectLst>
              </a:rPr>
              <a:t>family</a:t>
            </a:r>
            <a:endParaRPr lang="sr-Cyrl-CS" sz="2800" dirty="0" smtClean="0">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457200" y="304800"/>
            <a:ext cx="8229600" cy="5821363"/>
          </a:xfrm>
        </p:spPr>
        <p:txBody>
          <a:bodyPr>
            <a:normAutofit/>
          </a:bodyPr>
          <a:lstStyle/>
          <a:p>
            <a:pPr>
              <a:buNone/>
              <a:defRPr/>
            </a:pPr>
            <a:r>
              <a:rPr lang="en-US" sz="2000" b="1" dirty="0"/>
              <a:t>How to </a:t>
            </a:r>
            <a:r>
              <a:rPr lang="en-US" sz="2000" b="1" dirty="0" smtClean="0"/>
              <a:t>provide </a:t>
            </a:r>
            <a:r>
              <a:rPr lang="en-US" sz="2000" b="1" dirty="0"/>
              <a:t>quality symptomatic and supportive therapy</a:t>
            </a:r>
            <a:r>
              <a:rPr lang="en-US" sz="2000" b="1" dirty="0" smtClean="0"/>
              <a:t>?</a:t>
            </a:r>
          </a:p>
          <a:p>
            <a:pPr>
              <a:buNone/>
              <a:defRPr/>
            </a:pPr>
            <a:endParaRPr lang="en-US" sz="2000" dirty="0"/>
          </a:p>
          <a:p>
            <a:pPr>
              <a:buNone/>
              <a:defRPr/>
            </a:pPr>
            <a:endParaRPr lang="en-US" sz="2000" dirty="0" smtClean="0"/>
          </a:p>
          <a:p>
            <a:pPr>
              <a:buNone/>
              <a:defRPr/>
            </a:pPr>
            <a:r>
              <a:rPr lang="en-US" sz="2000" dirty="0" smtClean="0"/>
              <a:t>Patients </a:t>
            </a:r>
            <a:r>
              <a:rPr lang="en-US" sz="2000" dirty="0"/>
              <a:t>must be under constant surveillance to register the occurrence and severity of physical and psychological symptoms that require </a:t>
            </a:r>
            <a:r>
              <a:rPr lang="en-US" sz="2000" dirty="0" smtClean="0"/>
              <a:t>intervention</a:t>
            </a:r>
          </a:p>
          <a:p>
            <a:pPr>
              <a:buNone/>
              <a:defRPr/>
            </a:pPr>
            <a:endParaRPr lang="en-US" sz="2000" dirty="0"/>
          </a:p>
          <a:p>
            <a:pPr>
              <a:buNone/>
              <a:defRPr/>
            </a:pPr>
            <a:endParaRPr lang="en-US" sz="2000" dirty="0"/>
          </a:p>
          <a:p>
            <a:pPr>
              <a:buNone/>
              <a:defRPr/>
            </a:pPr>
            <a:r>
              <a:rPr lang="en-US" sz="2000" dirty="0"/>
              <a:t>We can achieve this by</a:t>
            </a:r>
            <a:r>
              <a:rPr lang="en-US" sz="2000" dirty="0" smtClean="0"/>
              <a:t>:</a:t>
            </a:r>
          </a:p>
          <a:p>
            <a:pPr>
              <a:defRPr/>
            </a:pPr>
            <a:r>
              <a:rPr lang="en-US" sz="2000" dirty="0" smtClean="0"/>
              <a:t>By </a:t>
            </a:r>
            <a:r>
              <a:rPr lang="en-US" sz="2000" dirty="0"/>
              <a:t>monitoring and determining the quality of </a:t>
            </a:r>
            <a:r>
              <a:rPr lang="en-US" sz="2000" dirty="0" smtClean="0"/>
              <a:t>life</a:t>
            </a:r>
          </a:p>
          <a:p>
            <a:pPr>
              <a:defRPr/>
            </a:pPr>
            <a:r>
              <a:rPr lang="en-US" sz="2000" dirty="0" smtClean="0"/>
              <a:t>By </a:t>
            </a:r>
            <a:r>
              <a:rPr lang="en-US" sz="2000" dirty="0"/>
              <a:t>monitoring and measuring pain and other </a:t>
            </a:r>
            <a:r>
              <a:rPr lang="en-US" sz="2000" dirty="0" smtClean="0"/>
              <a:t>symptoms</a:t>
            </a:r>
          </a:p>
          <a:p>
            <a:pPr>
              <a:defRPr/>
            </a:pPr>
            <a:r>
              <a:rPr lang="en-US" sz="2000" dirty="0" smtClean="0"/>
              <a:t>By </a:t>
            </a:r>
            <a:r>
              <a:rPr lang="en-US" sz="2000" dirty="0"/>
              <a:t>monitoring mental and psychological </a:t>
            </a:r>
            <a:r>
              <a:rPr lang="en-US" sz="2000" dirty="0" smtClean="0"/>
              <a:t>symptoms</a:t>
            </a:r>
          </a:p>
          <a:p>
            <a:pPr>
              <a:defRPr/>
            </a:pPr>
            <a:r>
              <a:rPr lang="en-US" sz="2000" dirty="0" smtClean="0"/>
              <a:t>Once </a:t>
            </a:r>
            <a:r>
              <a:rPr lang="en-US" sz="2000" dirty="0"/>
              <a:t>the presence and degree of symptoms is determined, it is necessary to start treating them immediately</a:t>
            </a:r>
            <a:endParaRPr lang="sr-Cyrl-CS" sz="20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p:txBody>
          <a:bodyPr/>
          <a:lstStyle/>
          <a:p>
            <a:pPr>
              <a:defRPr/>
            </a:pPr>
            <a:r>
              <a:rPr lang="en-US" sz="2800" dirty="0"/>
              <a:t>The goal of supportive care is not only to relieve symptoms, but also to improve the quality of </a:t>
            </a:r>
            <a:r>
              <a:rPr lang="en-US" sz="2800" dirty="0" smtClean="0"/>
              <a:t>life</a:t>
            </a:r>
          </a:p>
          <a:p>
            <a:pPr>
              <a:defRPr/>
            </a:pPr>
            <a:r>
              <a:rPr lang="en-US" sz="2800" dirty="0" smtClean="0"/>
              <a:t>Therefore</a:t>
            </a:r>
            <a:r>
              <a:rPr lang="en-US" sz="2800" dirty="0"/>
              <a:t>, supportive therapy should be started immediately after the diagnosis of a malignant disease, and should be continued during the entire treatment and after it</a:t>
            </a:r>
            <a:r>
              <a:rPr lang="en-US" sz="2800" dirty="0" smtClean="0"/>
              <a:t>.</a:t>
            </a:r>
          </a:p>
          <a:p>
            <a:pPr>
              <a:defRPr/>
            </a:pPr>
            <a:r>
              <a:rPr lang="en-US" sz="2800" dirty="0" smtClean="0"/>
              <a:t>Palliative </a:t>
            </a:r>
            <a:r>
              <a:rPr lang="en-US" sz="2800" dirty="0"/>
              <a:t>(symptomatic) treatment should be reserved only for the terminal stages of the disease</a:t>
            </a:r>
            <a:endParaRPr lang="sr-Cyrl-CS" sz="28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057400"/>
            <a:ext cx="6400800" cy="4229100"/>
          </a:xfrm>
        </p:spPr>
        <p:txBody>
          <a:bodyPr rtlCol="0">
            <a:normAutofit fontScale="85000" lnSpcReduction="20000"/>
          </a:bodyPr>
          <a:lstStyle/>
          <a:p>
            <a:pPr fontAlgn="auto">
              <a:spcAft>
                <a:spcPts val="0"/>
              </a:spcAft>
              <a:defRPr/>
            </a:pPr>
            <a:r>
              <a:rPr lang="en-US" b="1" i="1" dirty="0"/>
              <a:t>an unpleasant sensory and emotional experience associated with actual or potential tissue damage</a:t>
            </a:r>
            <a:r>
              <a:rPr lang="en-US" dirty="0"/>
              <a:t> </a:t>
            </a:r>
            <a:endParaRPr lang="en-US" dirty="0" smtClean="0"/>
          </a:p>
          <a:p>
            <a:pPr fontAlgn="auto">
              <a:spcAft>
                <a:spcPts val="0"/>
              </a:spcAft>
              <a:defRPr/>
            </a:pPr>
            <a:r>
              <a:rPr lang="en-US" dirty="0" smtClean="0"/>
              <a:t> </a:t>
            </a:r>
            <a:r>
              <a:rPr lang="en-US" dirty="0"/>
              <a:t>(</a:t>
            </a:r>
            <a:r>
              <a:rPr lang="en-US" i="1" dirty="0"/>
              <a:t>International Association for the Study of Pain, 1986</a:t>
            </a:r>
            <a:r>
              <a:rPr lang="en-US" i="1" dirty="0" smtClean="0"/>
              <a:t>.</a:t>
            </a:r>
            <a:r>
              <a:rPr lang="en-US" dirty="0" smtClean="0"/>
              <a:t>)</a:t>
            </a:r>
          </a:p>
          <a:p>
            <a:pPr fontAlgn="auto">
              <a:spcAft>
                <a:spcPts val="0"/>
              </a:spcAft>
              <a:defRPr/>
            </a:pPr>
            <a:endParaRPr lang="en-US" dirty="0"/>
          </a:p>
          <a:p>
            <a:pPr fontAlgn="auto">
              <a:spcAft>
                <a:spcPts val="0"/>
              </a:spcAft>
              <a:defRPr/>
            </a:pPr>
            <a:endParaRPr lang="en-US" dirty="0" smtClean="0"/>
          </a:p>
          <a:p>
            <a:pPr fontAlgn="auto">
              <a:spcAft>
                <a:spcPts val="0"/>
              </a:spcAft>
              <a:defRPr/>
            </a:pPr>
            <a:r>
              <a:rPr lang="en-US" dirty="0" smtClean="0"/>
              <a:t>The </a:t>
            </a:r>
            <a:r>
              <a:rPr lang="en-US" dirty="0"/>
              <a:t>patient has the right to the highest level of alleviation of suffering and pain in accordance with generally accepted professional standards and ethical principles</a:t>
            </a:r>
            <a:endParaRPr lang="en-US" dirty="0">
              <a:solidFill>
                <a:srgbClr val="7030A0"/>
              </a:solidFill>
            </a:endParaRPr>
          </a:p>
        </p:txBody>
      </p:sp>
      <p:sp>
        <p:nvSpPr>
          <p:cNvPr id="192515" name="Title 3"/>
          <p:cNvSpPr>
            <a:spLocks noGrp="1"/>
          </p:cNvSpPr>
          <p:nvPr>
            <p:ph type="ctrTitle"/>
          </p:nvPr>
        </p:nvSpPr>
        <p:spPr>
          <a:xfrm>
            <a:off x="685800" y="381000"/>
            <a:ext cx="6629400" cy="1295400"/>
          </a:xfrm>
        </p:spPr>
        <p:txBody>
          <a:bodyPr/>
          <a:lstStyle/>
          <a:p>
            <a:r>
              <a:rPr lang="sr-Cyrl-CS" dirty="0" smtClean="0"/>
              <a:t>	</a:t>
            </a:r>
            <a:r>
              <a:rPr lang="en-US" dirty="0" smtClean="0"/>
              <a:t>PAIN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Title 3"/>
          <p:cNvSpPr>
            <a:spLocks noGrp="1"/>
          </p:cNvSpPr>
          <p:nvPr>
            <p:ph type="title"/>
          </p:nvPr>
        </p:nvSpPr>
        <p:spPr/>
        <p:txBody>
          <a:bodyPr/>
          <a:lstStyle/>
          <a:p>
            <a:pPr algn="r"/>
            <a:r>
              <a:rPr lang="sr-Latn-CS" smtClean="0">
                <a:ea typeface="ＭＳ Ｐゴシック" pitchFamily="34" charset="-128"/>
              </a:rPr>
              <a:t>                       </a:t>
            </a:r>
            <a:endParaRPr lang="sr-Cyrl-CS" smtClean="0">
              <a:ea typeface="ＭＳ Ｐゴシック" pitchFamily="34" charset="-128"/>
            </a:endParaRPr>
          </a:p>
        </p:txBody>
      </p:sp>
      <p:sp>
        <p:nvSpPr>
          <p:cNvPr id="193539" name="Content Placeholder 4"/>
          <p:cNvSpPr>
            <a:spLocks noGrp="1"/>
          </p:cNvSpPr>
          <p:nvPr>
            <p:ph sz="quarter" idx="1"/>
          </p:nvPr>
        </p:nvSpPr>
        <p:spPr>
          <a:xfrm>
            <a:off x="457200" y="1905000"/>
            <a:ext cx="8218488" cy="4038600"/>
          </a:xfrm>
        </p:spPr>
        <p:txBody>
          <a:bodyPr/>
          <a:lstStyle/>
          <a:p>
            <a:r>
              <a:rPr lang="en-US" sz="2000" b="1" dirty="0"/>
              <a:t>Acute pain has a well-defined onset, is associated with subjective and objective physical signs and hyperactivity of the autonomic nervous system. Responds to analgesics and treatment of underlying causes of </a:t>
            </a:r>
            <a:r>
              <a:rPr lang="en-US" sz="2000" b="1" dirty="0" smtClean="0"/>
              <a:t>pain</a:t>
            </a:r>
          </a:p>
          <a:p>
            <a:endParaRPr lang="en-US" sz="2000" b="1" dirty="0"/>
          </a:p>
          <a:p>
            <a:r>
              <a:rPr lang="en-US" sz="2000" b="1" dirty="0" smtClean="0"/>
              <a:t>Chronic </a:t>
            </a:r>
            <a:r>
              <a:rPr lang="en-US" sz="2000" b="1" dirty="0"/>
              <a:t>pain lasts for weeks or months, and can be associated with significant changes in lifestyle, functional ability, and personality. Treatment of chronic pain is complex</a:t>
            </a:r>
            <a:endParaRPr lang="sr-Latn-CS" sz="2000" dirty="0" smtClean="0">
              <a:solidFill>
                <a:srgbClr val="00B05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Title 1"/>
          <p:cNvSpPr>
            <a:spLocks noGrp="1"/>
          </p:cNvSpPr>
          <p:nvPr>
            <p:ph type="title"/>
          </p:nvPr>
        </p:nvSpPr>
        <p:spPr>
          <a:xfrm>
            <a:off x="428625" y="1071563"/>
            <a:ext cx="8229600" cy="500062"/>
          </a:xfrm>
        </p:spPr>
        <p:txBody>
          <a:bodyPr>
            <a:normAutofit fontScale="90000"/>
          </a:bodyPr>
          <a:lstStyle/>
          <a:p>
            <a:r>
              <a:rPr lang="en-US" dirty="0" smtClean="0"/>
              <a:t>Types of pain</a:t>
            </a:r>
          </a:p>
        </p:txBody>
      </p:sp>
      <p:pic>
        <p:nvPicPr>
          <p:cNvPr id="2050" name="Picture 2" descr="Cancer Pain Management: Strategies for Safe and Effective Opioid  Prescribing in: Journal of the National Comprehensive Cancer Network Volume  14 Issue 5S (20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037" y="2133600"/>
            <a:ext cx="7470775" cy="40622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Title 1"/>
          <p:cNvSpPr>
            <a:spLocks noGrp="1"/>
          </p:cNvSpPr>
          <p:nvPr>
            <p:ph type="title"/>
          </p:nvPr>
        </p:nvSpPr>
        <p:spPr>
          <a:xfrm>
            <a:off x="304800" y="228600"/>
            <a:ext cx="7467600" cy="1143000"/>
          </a:xfrm>
        </p:spPr>
        <p:txBody>
          <a:bodyPr/>
          <a:lstStyle/>
          <a:p>
            <a:r>
              <a:rPr lang="en-US" sz="2400" dirty="0" smtClean="0"/>
              <a:t>Vitals</a:t>
            </a:r>
            <a:r>
              <a:rPr lang="en-US" sz="2400" dirty="0" smtClean="0">
                <a:solidFill>
                  <a:srgbClr val="7030A0"/>
                </a:solidFill>
              </a:rPr>
              <a:t/>
            </a:r>
            <a:br>
              <a:rPr lang="en-US" sz="2400" dirty="0" smtClean="0">
                <a:solidFill>
                  <a:srgbClr val="7030A0"/>
                </a:solidFill>
              </a:rPr>
            </a:br>
            <a:endParaRPr lang="en-US" sz="2400" dirty="0" smtClean="0">
              <a:solidFill>
                <a:srgbClr val="7030A0"/>
              </a:solidFill>
            </a:endParaRPr>
          </a:p>
        </p:txBody>
      </p:sp>
      <p:sp>
        <p:nvSpPr>
          <p:cNvPr id="3" name="Content Placeholder 2"/>
          <p:cNvSpPr>
            <a:spLocks noGrp="1"/>
          </p:cNvSpPr>
          <p:nvPr>
            <p:ph sz="quarter" idx="1"/>
          </p:nvPr>
        </p:nvSpPr>
        <p:spPr>
          <a:xfrm>
            <a:off x="533400" y="1600201"/>
            <a:ext cx="7467600" cy="2514600"/>
          </a:xfrm>
        </p:spPr>
        <p:txBody>
          <a:bodyPr rtlCol="0">
            <a:normAutofit fontScale="92500" lnSpcReduction="10000"/>
          </a:bodyPr>
          <a:lstStyle/>
          <a:p>
            <a:pPr fontAlgn="auto">
              <a:spcAft>
                <a:spcPts val="0"/>
              </a:spcAft>
              <a:defRPr/>
            </a:pPr>
            <a:r>
              <a:rPr lang="sr-Latn-CS" b="1" i="1" dirty="0" smtClean="0"/>
              <a:t>1. </a:t>
            </a:r>
            <a:r>
              <a:rPr lang="en-US" b="1" i="1" dirty="0" smtClean="0"/>
              <a:t>Temperature</a:t>
            </a:r>
            <a:endParaRPr lang="en-US" dirty="0" smtClean="0"/>
          </a:p>
          <a:p>
            <a:pPr fontAlgn="auto">
              <a:spcAft>
                <a:spcPts val="0"/>
              </a:spcAft>
              <a:defRPr/>
            </a:pPr>
            <a:r>
              <a:rPr lang="en-US" b="1" i="1" dirty="0" smtClean="0"/>
              <a:t>2. BP</a:t>
            </a:r>
            <a:endParaRPr lang="en-US" dirty="0" smtClean="0"/>
          </a:p>
          <a:p>
            <a:pPr fontAlgn="auto">
              <a:spcAft>
                <a:spcPts val="0"/>
              </a:spcAft>
              <a:defRPr/>
            </a:pPr>
            <a:r>
              <a:rPr lang="sr-Latn-CS" b="1" i="1" dirty="0" smtClean="0"/>
              <a:t>3.</a:t>
            </a:r>
            <a:r>
              <a:rPr lang="en-US" b="1" i="1" dirty="0" smtClean="0"/>
              <a:t> Pulse</a:t>
            </a:r>
            <a:endParaRPr lang="en-US" dirty="0" smtClean="0"/>
          </a:p>
          <a:p>
            <a:pPr fontAlgn="auto">
              <a:spcAft>
                <a:spcPts val="0"/>
              </a:spcAft>
              <a:defRPr/>
            </a:pPr>
            <a:r>
              <a:rPr lang="sr-Latn-CS" b="1" i="1" dirty="0" smtClean="0"/>
              <a:t>4.</a:t>
            </a:r>
            <a:r>
              <a:rPr lang="en-US" b="1" i="1" dirty="0" smtClean="0"/>
              <a:t> Respirations</a:t>
            </a:r>
            <a:endParaRPr lang="en-US" dirty="0" smtClean="0"/>
          </a:p>
          <a:p>
            <a:pPr fontAlgn="auto">
              <a:spcAft>
                <a:spcPts val="0"/>
              </a:spcAft>
              <a:defRPr/>
            </a:pPr>
            <a:r>
              <a:rPr lang="sr-Latn-CS" b="1" i="1" dirty="0" smtClean="0"/>
              <a:t>5. </a:t>
            </a:r>
            <a:r>
              <a:rPr lang="en-US" b="1" i="1" dirty="0" smtClean="0"/>
              <a:t>Pain</a:t>
            </a:r>
            <a:endParaRPr lang="en-US" dirty="0" smtClean="0"/>
          </a:p>
          <a:p>
            <a:pPr marL="0" indent="0" fontAlgn="auto">
              <a:spcAft>
                <a:spcPts val="0"/>
              </a:spcAft>
              <a:buNone/>
              <a:defRPr/>
            </a:pPr>
            <a:endParaRPr lang="en-US" dirty="0"/>
          </a:p>
        </p:txBody>
      </p:sp>
      <p:pic>
        <p:nvPicPr>
          <p:cNvPr id="2" name="Picture 1"/>
          <p:cNvPicPr>
            <a:picLocks noChangeAspect="1"/>
          </p:cNvPicPr>
          <p:nvPr/>
        </p:nvPicPr>
        <p:blipFill>
          <a:blip r:embed="rId2"/>
          <a:stretch>
            <a:fillRect/>
          </a:stretch>
        </p:blipFill>
        <p:spPr>
          <a:xfrm>
            <a:off x="2514600" y="4648200"/>
            <a:ext cx="3667125" cy="1247775"/>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4" name="Title 3"/>
          <p:cNvSpPr>
            <a:spLocks noGrp="1"/>
          </p:cNvSpPr>
          <p:nvPr>
            <p:ph type="title"/>
          </p:nvPr>
        </p:nvSpPr>
        <p:spPr/>
        <p:txBody>
          <a:bodyPr/>
          <a:lstStyle/>
          <a:p>
            <a:r>
              <a:rPr lang="en-US" dirty="0" smtClean="0"/>
              <a:t>WHO</a:t>
            </a:r>
            <a:endParaRPr lang="en-US" dirty="0"/>
          </a:p>
        </p:txBody>
      </p:sp>
      <p:pic>
        <p:nvPicPr>
          <p:cNvPr id="3074" name="Picture 2" descr="Pain Management: Basic Principles - Pain - Signs and Symptoms - McMaster  Textbook of Internal Medic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0454" y="1600200"/>
            <a:ext cx="5883091" cy="46423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Title 1"/>
          <p:cNvSpPr>
            <a:spLocks noGrp="1"/>
          </p:cNvSpPr>
          <p:nvPr>
            <p:ph type="title"/>
          </p:nvPr>
        </p:nvSpPr>
        <p:spPr>
          <a:xfrm>
            <a:off x="457200" y="304800"/>
            <a:ext cx="7467600" cy="1143000"/>
          </a:xfrm>
        </p:spPr>
        <p:txBody>
          <a:bodyPr/>
          <a:lstStyle/>
          <a:p>
            <a:r>
              <a:rPr lang="en-US" sz="2800" dirty="0" smtClean="0">
                <a:solidFill>
                  <a:srgbClr val="00B050"/>
                </a:solidFill>
              </a:rPr>
              <a:t> </a:t>
            </a:r>
            <a:r>
              <a:rPr lang="en-US" sz="2800" dirty="0" smtClean="0"/>
              <a:t>Basic principles of pain reduction</a:t>
            </a:r>
            <a:endParaRPr lang="en-US" sz="2800" dirty="0" smtClean="0">
              <a:solidFill>
                <a:srgbClr val="7030A0"/>
              </a:solidFill>
            </a:endParaRPr>
          </a:p>
        </p:txBody>
      </p:sp>
      <p:sp>
        <p:nvSpPr>
          <p:cNvPr id="198659" name="Content Placeholder 2"/>
          <p:cNvSpPr>
            <a:spLocks noGrp="1"/>
          </p:cNvSpPr>
          <p:nvPr>
            <p:ph sz="quarter" idx="1"/>
          </p:nvPr>
        </p:nvSpPr>
        <p:spPr/>
        <p:txBody>
          <a:bodyPr/>
          <a:lstStyle/>
          <a:p>
            <a:r>
              <a:rPr lang="en-US" dirty="0"/>
              <a:t>Per </a:t>
            </a:r>
            <a:r>
              <a:rPr lang="en-US" dirty="0" err="1"/>
              <a:t>os</a:t>
            </a:r>
            <a:r>
              <a:rPr lang="en-US" dirty="0"/>
              <a:t> administration of </a:t>
            </a:r>
            <a:r>
              <a:rPr lang="en-US" dirty="0" smtClean="0"/>
              <a:t>drugs</a:t>
            </a:r>
          </a:p>
          <a:p>
            <a:r>
              <a:rPr lang="en-US" dirty="0" smtClean="0"/>
              <a:t>Hourly rate</a:t>
            </a:r>
          </a:p>
          <a:p>
            <a:r>
              <a:rPr lang="en-US" dirty="0" smtClean="0"/>
              <a:t>By </a:t>
            </a:r>
            <a:r>
              <a:rPr lang="en-US" dirty="0"/>
              <a:t>step (if applicable</a:t>
            </a:r>
            <a:r>
              <a:rPr lang="en-US" dirty="0" smtClean="0"/>
              <a:t>)</a:t>
            </a:r>
          </a:p>
          <a:p>
            <a:r>
              <a:rPr lang="en-US" dirty="0" smtClean="0"/>
              <a:t>According </a:t>
            </a:r>
            <a:r>
              <a:rPr lang="en-US" dirty="0"/>
              <a:t>to the </a:t>
            </a:r>
            <a:r>
              <a:rPr lang="en-US" dirty="0" smtClean="0"/>
              <a:t>patient</a:t>
            </a:r>
          </a:p>
          <a:p>
            <a:r>
              <a:rPr lang="en-US" dirty="0" smtClean="0"/>
              <a:t>Attention </a:t>
            </a:r>
            <a:r>
              <a:rPr lang="en-US" dirty="0"/>
              <a:t>to </a:t>
            </a:r>
            <a:r>
              <a:rPr lang="en-US" dirty="0" smtClean="0"/>
              <a:t>detail</a:t>
            </a:r>
          </a:p>
          <a:p>
            <a:r>
              <a:rPr lang="en-US" dirty="0" smtClean="0"/>
              <a:t>Drugs </a:t>
            </a:r>
            <a:r>
              <a:rPr lang="en-US" dirty="0"/>
              <a:t>of the second step are considered, skip them when necessary.</a:t>
            </a:r>
            <a:endParaRPr lang="en-US" noProof="1" smtClean="0">
              <a:solidFill>
                <a:srgbClr val="00B050"/>
              </a:solidFill>
            </a:endParaRPr>
          </a:p>
          <a:p>
            <a:pPr>
              <a:buFontTx/>
              <a:buNone/>
            </a:pPr>
            <a:endParaRPr lang="en-US" dirty="0" smtClean="0">
              <a:solidFill>
                <a:srgbClr val="7030A0"/>
              </a:solidFill>
            </a:endParaRPr>
          </a:p>
          <a:p>
            <a:endParaRPr lang="en-US" dirty="0" smtClean="0">
              <a:solidFill>
                <a:srgbClr val="00B05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3" name="Content Placeholder 2"/>
          <p:cNvSpPr>
            <a:spLocks noGrp="1"/>
          </p:cNvSpPr>
          <p:nvPr>
            <p:ph sz="quarter" idx="1"/>
          </p:nvPr>
        </p:nvSpPr>
        <p:spPr>
          <a:xfrm>
            <a:off x="457200" y="1500188"/>
            <a:ext cx="8229600" cy="4525962"/>
          </a:xfrm>
        </p:spPr>
        <p:txBody>
          <a:bodyPr/>
          <a:lstStyle/>
          <a:p>
            <a:r>
              <a:rPr lang="en-US" sz="2600" dirty="0"/>
              <a:t>Recommend an adequate </a:t>
            </a:r>
            <a:r>
              <a:rPr lang="en-US" sz="2600" dirty="0" smtClean="0"/>
              <a:t>dose</a:t>
            </a:r>
          </a:p>
          <a:p>
            <a:r>
              <a:rPr lang="en-US" sz="2600" dirty="0" smtClean="0"/>
              <a:t>Titrate </a:t>
            </a:r>
            <a:r>
              <a:rPr lang="en-US" sz="2600" dirty="0"/>
              <a:t>the dose according to each </a:t>
            </a:r>
            <a:r>
              <a:rPr lang="en-US" sz="2600" dirty="0" smtClean="0"/>
              <a:t>patient</a:t>
            </a:r>
          </a:p>
          <a:p>
            <a:r>
              <a:rPr lang="en-US" sz="2600" dirty="0" smtClean="0"/>
              <a:t>Recommend </a:t>
            </a:r>
            <a:r>
              <a:rPr lang="en-US" sz="2600" dirty="0"/>
              <a:t>medicine according to the hourly </a:t>
            </a:r>
            <a:r>
              <a:rPr lang="en-US" sz="2600" dirty="0" smtClean="0"/>
              <a:t>rate</a:t>
            </a:r>
          </a:p>
          <a:p>
            <a:r>
              <a:rPr lang="en-US" sz="2600" dirty="0" smtClean="0"/>
              <a:t>Give </a:t>
            </a:r>
            <a:r>
              <a:rPr lang="en-US" sz="2600" dirty="0"/>
              <a:t>instructions for the use of drugs to relieve </a:t>
            </a:r>
            <a:r>
              <a:rPr lang="en-US" sz="2600" dirty="0" smtClean="0"/>
              <a:t>pain</a:t>
            </a:r>
          </a:p>
          <a:p>
            <a:r>
              <a:rPr lang="en-US" sz="2600" dirty="0" smtClean="0"/>
              <a:t>Warn </a:t>
            </a:r>
            <a:r>
              <a:rPr lang="en-US" sz="2600" dirty="0"/>
              <a:t>about possible side effects (prevention</a:t>
            </a:r>
            <a:r>
              <a:rPr lang="en-US" sz="2600" dirty="0" smtClean="0"/>
              <a:t>)</a:t>
            </a:r>
          </a:p>
          <a:p>
            <a:r>
              <a:rPr lang="en-US" sz="2600" dirty="0" smtClean="0"/>
              <a:t>Recommend </a:t>
            </a:r>
            <a:r>
              <a:rPr lang="en-US" sz="2600" dirty="0"/>
              <a:t>the simplest application of </a:t>
            </a:r>
            <a:r>
              <a:rPr lang="en-US" sz="2600" dirty="0" smtClean="0"/>
              <a:t>analgesics</a:t>
            </a:r>
          </a:p>
          <a:p>
            <a:r>
              <a:rPr lang="en-US" sz="2600" dirty="0" smtClean="0"/>
              <a:t>Use </a:t>
            </a:r>
            <a:r>
              <a:rPr lang="en-US" sz="2600" dirty="0"/>
              <a:t>the oral route whenever </a:t>
            </a:r>
            <a:r>
              <a:rPr lang="en-US" sz="2600" dirty="0" smtClean="0"/>
              <a:t>possible</a:t>
            </a:r>
          </a:p>
          <a:p>
            <a:r>
              <a:rPr lang="en-US" sz="2600" dirty="0" smtClean="0"/>
              <a:t>Constantly </a:t>
            </a:r>
            <a:r>
              <a:rPr lang="en-US" sz="2600" dirty="0"/>
              <a:t>evaluate pain therapy</a:t>
            </a:r>
            <a:endParaRPr lang="en-US" sz="2600" dirty="0" smtClean="0"/>
          </a:p>
        </p:txBody>
      </p:sp>
      <p:sp>
        <p:nvSpPr>
          <p:cNvPr id="3" name="Title 2"/>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203518"/>
            <a:ext cx="8229600" cy="1143000"/>
          </a:xfrm>
        </p:spPr>
        <p:txBody>
          <a:bodyPr>
            <a:normAutofit/>
          </a:bodyPr>
          <a:lstStyle/>
          <a:p>
            <a:pPr>
              <a:defRPr/>
            </a:pPr>
            <a:r>
              <a:rPr lang="sr-Latn-RS" sz="4000" dirty="0">
                <a:cs typeface="Times New Roman" pitchFamily="18" charset="0"/>
              </a:rPr>
              <a:t>Supportive care in oncology</a:t>
            </a:r>
            <a:endParaRPr lang="sr-Cyrl-CS" sz="4000" dirty="0" smtClean="0">
              <a:effectLst>
                <a:outerShdw blurRad="38100" dist="38100" dir="2700000" algn="tl">
                  <a:srgbClr val="000000"/>
                </a:outerShdw>
              </a:effectLst>
              <a:cs typeface="Times New Roman" pitchFamily="18" charset="0"/>
            </a:endParaRPr>
          </a:p>
        </p:txBody>
      </p:sp>
      <p:sp>
        <p:nvSpPr>
          <p:cNvPr id="25603" name="Rectangle 3"/>
          <p:cNvSpPr>
            <a:spLocks noGrp="1" noChangeArrowheads="1"/>
          </p:cNvSpPr>
          <p:nvPr>
            <p:ph type="body" idx="1"/>
          </p:nvPr>
        </p:nvSpPr>
        <p:spPr/>
        <p:txBody>
          <a:bodyPr/>
          <a:lstStyle/>
          <a:p>
            <a:pPr>
              <a:lnSpc>
                <a:spcPct val="80000"/>
              </a:lnSpc>
              <a:defRPr/>
            </a:pPr>
            <a:r>
              <a:rPr lang="en-US" sz="2000" dirty="0"/>
              <a:t>Supportive Care (symptomatic/substitutional/supportive care-treatment</a:t>
            </a:r>
            <a:r>
              <a:rPr lang="en-US" sz="2000" dirty="0" smtClean="0"/>
              <a:t>)</a:t>
            </a:r>
            <a:endParaRPr lang="sr-Latn-RS" sz="2000" dirty="0" smtClean="0"/>
          </a:p>
          <a:p>
            <a:pPr marL="0" indent="0">
              <a:lnSpc>
                <a:spcPct val="80000"/>
              </a:lnSpc>
              <a:buNone/>
              <a:defRPr/>
            </a:pPr>
            <a:r>
              <a:rPr lang="en-US" sz="2000" dirty="0" smtClean="0"/>
              <a:t>It </a:t>
            </a:r>
            <a:r>
              <a:rPr lang="en-US" sz="2000" dirty="0"/>
              <a:t>is the one that optimizes the comfort, functioning (physical, psychological and social) of the patient and his family in all stages of the </a:t>
            </a:r>
            <a:r>
              <a:rPr lang="en-US" sz="2000" dirty="0" smtClean="0"/>
              <a:t>disease</a:t>
            </a:r>
            <a:endParaRPr lang="sr-Latn-RS" sz="2000" dirty="0" smtClean="0"/>
          </a:p>
          <a:p>
            <a:pPr marL="0" indent="0">
              <a:lnSpc>
                <a:spcPct val="80000"/>
              </a:lnSpc>
              <a:buNone/>
              <a:defRPr/>
            </a:pPr>
            <a:endParaRPr lang="sr-Latn-RS" sz="2000" dirty="0" smtClean="0"/>
          </a:p>
          <a:p>
            <a:pPr>
              <a:lnSpc>
                <a:spcPct val="80000"/>
              </a:lnSpc>
              <a:defRPr/>
            </a:pPr>
            <a:r>
              <a:rPr lang="en-US" sz="2000" dirty="0" smtClean="0"/>
              <a:t>Palliative </a:t>
            </a:r>
            <a:r>
              <a:rPr lang="en-US" sz="2000" dirty="0"/>
              <a:t>Care      (symptomatic care-treatment</a:t>
            </a:r>
            <a:r>
              <a:rPr lang="en-US" sz="2000" dirty="0" smtClean="0"/>
              <a:t>)</a:t>
            </a:r>
            <a:endParaRPr lang="sr-Latn-RS" sz="2000" dirty="0"/>
          </a:p>
          <a:p>
            <a:pPr marL="0" indent="0">
              <a:lnSpc>
                <a:spcPct val="80000"/>
              </a:lnSpc>
              <a:buNone/>
              <a:defRPr/>
            </a:pPr>
            <a:r>
              <a:rPr lang="en-US" sz="2000" dirty="0" smtClean="0"/>
              <a:t>It </a:t>
            </a:r>
            <a:r>
              <a:rPr lang="en-US" sz="2000" dirty="0"/>
              <a:t>is the one that optimizes the comfort, functioning (physical, psychological and social) of the patient and his family in a situation where healing is not </a:t>
            </a:r>
            <a:r>
              <a:rPr lang="en-US" sz="2000" dirty="0" smtClean="0"/>
              <a:t>possible</a:t>
            </a:r>
            <a:endParaRPr lang="sr-Latn-RS" sz="2000" dirty="0" smtClean="0"/>
          </a:p>
          <a:p>
            <a:pPr marL="0" indent="0">
              <a:lnSpc>
                <a:spcPct val="80000"/>
              </a:lnSpc>
              <a:buNone/>
              <a:defRPr/>
            </a:pPr>
            <a:endParaRPr lang="sr-Latn-RS" sz="2000" dirty="0"/>
          </a:p>
          <a:p>
            <a:pPr>
              <a:lnSpc>
                <a:spcPct val="80000"/>
              </a:lnSpc>
              <a:defRPr/>
            </a:pPr>
            <a:r>
              <a:rPr lang="en-US" sz="2000" dirty="0" smtClean="0"/>
              <a:t>End </a:t>
            </a:r>
            <a:r>
              <a:rPr lang="en-US" sz="2000" dirty="0"/>
              <a:t>of Life Care      (care of an oncology patient in the terminal phase of the disease</a:t>
            </a:r>
            <a:r>
              <a:rPr lang="en-US" sz="2000" dirty="0" smtClean="0"/>
              <a:t>)</a:t>
            </a:r>
            <a:endParaRPr lang="sr-Latn-RS" sz="2000" dirty="0" smtClean="0"/>
          </a:p>
          <a:p>
            <a:pPr marL="0" indent="0">
              <a:lnSpc>
                <a:spcPct val="80000"/>
              </a:lnSpc>
              <a:buNone/>
              <a:defRPr/>
            </a:pPr>
            <a:r>
              <a:rPr lang="en-US" sz="2000" dirty="0" smtClean="0"/>
              <a:t>Is </a:t>
            </a:r>
            <a:r>
              <a:rPr lang="en-US" sz="2000" dirty="0"/>
              <a:t>symptomatic care-treatment of the patient when death is close and imminent</a:t>
            </a:r>
            <a:endParaRPr lang="sr-Cyrl-CS" sz="20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Title 1"/>
          <p:cNvSpPr>
            <a:spLocks noGrp="1"/>
          </p:cNvSpPr>
          <p:nvPr>
            <p:ph type="title"/>
          </p:nvPr>
        </p:nvSpPr>
        <p:spPr>
          <a:xfrm>
            <a:off x="214313" y="1143000"/>
            <a:ext cx="8229600" cy="571500"/>
          </a:xfrm>
        </p:spPr>
        <p:txBody>
          <a:bodyPr>
            <a:normAutofit fontScale="90000"/>
          </a:bodyPr>
          <a:lstStyle/>
          <a:p>
            <a:r>
              <a:rPr lang="en-US" dirty="0" smtClean="0"/>
              <a:t>Initial pain treatment</a:t>
            </a:r>
          </a:p>
        </p:txBody>
      </p:sp>
      <p:sp>
        <p:nvSpPr>
          <p:cNvPr id="200707" name="Content Placeholder 2"/>
          <p:cNvSpPr>
            <a:spLocks noGrp="1"/>
          </p:cNvSpPr>
          <p:nvPr>
            <p:ph idx="1"/>
          </p:nvPr>
        </p:nvSpPr>
        <p:spPr>
          <a:xfrm>
            <a:off x="304800" y="2143125"/>
            <a:ext cx="8686800" cy="3937000"/>
          </a:xfrm>
        </p:spPr>
        <p:txBody>
          <a:bodyPr/>
          <a:lstStyle/>
          <a:p>
            <a:r>
              <a:rPr lang="en-US" sz="2400" dirty="0"/>
              <a:t>Mostly self-initiated at home (NSAIDs, caffeine, </a:t>
            </a:r>
            <a:r>
              <a:rPr lang="en-US" sz="2400" dirty="0" err="1"/>
              <a:t>Analgin</a:t>
            </a:r>
            <a:r>
              <a:rPr lang="en-US" sz="2400" dirty="0" smtClean="0"/>
              <a:t>,...)</a:t>
            </a:r>
          </a:p>
          <a:p>
            <a:r>
              <a:rPr lang="en-US" sz="2400" dirty="0" smtClean="0"/>
              <a:t>At </a:t>
            </a:r>
            <a:r>
              <a:rPr lang="en-US" sz="2400" dirty="0"/>
              <a:t>the </a:t>
            </a:r>
            <a:r>
              <a:rPr lang="en-US" sz="2400" dirty="0" smtClean="0"/>
              <a:t>GP/specialist</a:t>
            </a:r>
          </a:p>
          <a:p>
            <a:r>
              <a:rPr lang="en-US" sz="2400" dirty="0" smtClean="0"/>
              <a:t>At </a:t>
            </a:r>
            <a:r>
              <a:rPr lang="en-US" sz="2400" dirty="0"/>
              <a:t>the oncologist </a:t>
            </a:r>
            <a:endParaRPr lang="en-US" sz="2400" dirty="0" smtClean="0"/>
          </a:p>
          <a:p>
            <a:r>
              <a:rPr lang="en-US" sz="2400" dirty="0" smtClean="0"/>
              <a:t>Clinic </a:t>
            </a:r>
            <a:r>
              <a:rPr lang="en-US" sz="2400" dirty="0"/>
              <a:t>for cancer </a:t>
            </a:r>
            <a:r>
              <a:rPr lang="en-US" sz="2400" dirty="0" smtClean="0"/>
              <a:t>pain</a:t>
            </a:r>
          </a:p>
          <a:p>
            <a:r>
              <a:rPr lang="en-US" sz="2400" dirty="0" smtClean="0"/>
              <a:t>Home </a:t>
            </a:r>
            <a:r>
              <a:rPr lang="en-US" sz="2400" dirty="0"/>
              <a:t>treatment </a:t>
            </a:r>
            <a:r>
              <a:rPr lang="en-US" sz="2400" dirty="0" smtClean="0"/>
              <a:t>service</a:t>
            </a:r>
          </a:p>
          <a:p>
            <a:r>
              <a:rPr lang="en-US" sz="2400" dirty="0" smtClean="0"/>
              <a:t>Other.</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1554163"/>
            <a:ext cx="8686800" cy="4525962"/>
          </a:xfrm>
        </p:spPr>
        <p:txBody>
          <a:bodyPr>
            <a:normAutofit lnSpcReduction="10000"/>
          </a:bodyPr>
          <a:lstStyle/>
          <a:p>
            <a:pPr>
              <a:buNone/>
              <a:defRPr/>
            </a:pPr>
            <a:r>
              <a:rPr lang="en-US" dirty="0"/>
              <a:t>The questions the doctor faces are</a:t>
            </a:r>
            <a:r>
              <a:rPr lang="en-US" dirty="0" smtClean="0"/>
              <a:t>:</a:t>
            </a:r>
          </a:p>
          <a:p>
            <a:pPr>
              <a:buNone/>
              <a:defRPr/>
            </a:pPr>
            <a:endParaRPr lang="en-US" dirty="0" smtClean="0"/>
          </a:p>
          <a:p>
            <a:pPr marL="514350" indent="-514350">
              <a:buAutoNum type="arabicPeriod"/>
              <a:defRPr/>
            </a:pPr>
            <a:r>
              <a:rPr lang="en-US" dirty="0" smtClean="0"/>
              <a:t>Which </a:t>
            </a:r>
            <a:r>
              <a:rPr lang="en-US" dirty="0"/>
              <a:t>drug to choose as an initial agent</a:t>
            </a:r>
            <a:r>
              <a:rPr lang="en-US" dirty="0" smtClean="0"/>
              <a:t>,</a:t>
            </a:r>
          </a:p>
          <a:p>
            <a:pPr marL="514350" indent="-514350">
              <a:buAutoNum type="arabicPeriod"/>
              <a:defRPr/>
            </a:pPr>
            <a:r>
              <a:rPr lang="en-US" dirty="0" smtClean="0"/>
              <a:t>How </a:t>
            </a:r>
            <a:r>
              <a:rPr lang="en-US" dirty="0"/>
              <a:t>to effectively increase the analgesic effect</a:t>
            </a:r>
            <a:r>
              <a:rPr lang="en-US" dirty="0" smtClean="0"/>
              <a:t>,</a:t>
            </a:r>
          </a:p>
          <a:p>
            <a:pPr marL="514350" indent="-514350">
              <a:buAutoNum type="arabicPeriod"/>
              <a:defRPr/>
            </a:pPr>
            <a:r>
              <a:rPr lang="en-US" dirty="0" smtClean="0"/>
              <a:t>How </a:t>
            </a:r>
            <a:r>
              <a:rPr lang="en-US" dirty="0"/>
              <a:t>to eliminate side effects</a:t>
            </a:r>
            <a:r>
              <a:rPr lang="en-US" dirty="0" smtClean="0"/>
              <a:t>,</a:t>
            </a:r>
          </a:p>
          <a:p>
            <a:pPr marL="514350" indent="-514350">
              <a:buAutoNum type="arabicPeriod"/>
              <a:defRPr/>
            </a:pPr>
            <a:r>
              <a:rPr lang="en-US" dirty="0" smtClean="0"/>
              <a:t>How </a:t>
            </a:r>
            <a:r>
              <a:rPr lang="en-US" dirty="0"/>
              <a:t>and when to change the </a:t>
            </a:r>
            <a:r>
              <a:rPr lang="en-US" dirty="0" smtClean="0"/>
              <a:t>medicine,</a:t>
            </a:r>
          </a:p>
          <a:p>
            <a:pPr marL="514350" indent="-514350">
              <a:buAutoNum type="arabicPeriod"/>
              <a:defRPr/>
            </a:pPr>
            <a:r>
              <a:rPr lang="en-US" dirty="0" smtClean="0"/>
              <a:t>Patient preferences</a:t>
            </a:r>
          </a:p>
          <a:p>
            <a:pPr marL="514350" indent="-514350">
              <a:buAutoNum type="arabicPeriod"/>
              <a:defRPr/>
            </a:pPr>
            <a:r>
              <a:rPr lang="en-US" dirty="0" smtClean="0"/>
              <a:t>Education </a:t>
            </a:r>
            <a:r>
              <a:rPr lang="en-US" dirty="0"/>
              <a:t>of the doctor</a:t>
            </a:r>
            <a:endParaRPr lang="en-US" dirty="0" smtClean="0">
              <a:solidFill>
                <a:schemeClr val="accent6">
                  <a:lumMod val="50000"/>
                </a:schemeClr>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Cancer Pain Management: Strategies for Safe and Effective Opioid  Prescribing in: Journal of the National Comprehensive Cancer Network Volume  14 Issue 5S (20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00200"/>
            <a:ext cx="7470775" cy="4062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78943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x-none" dirty="0" smtClean="0"/>
              <a:t> </a:t>
            </a:r>
            <a:r>
              <a:rPr lang="en-US" dirty="0" err="1" smtClean="0">
                <a:solidFill>
                  <a:schemeClr val="accent6">
                    <a:lumMod val="50000"/>
                  </a:schemeClr>
                </a:solidFill>
              </a:rPr>
              <a:t>Nonopioid</a:t>
            </a:r>
            <a:r>
              <a:rPr lang="en-US" dirty="0" smtClean="0">
                <a:solidFill>
                  <a:schemeClr val="accent6">
                    <a:lumMod val="50000"/>
                  </a:schemeClr>
                </a:solidFill>
              </a:rPr>
              <a:t> analgesics</a:t>
            </a:r>
            <a:endParaRPr lang="en-US" dirty="0">
              <a:solidFill>
                <a:schemeClr val="accent6">
                  <a:lumMod val="50000"/>
                </a:schemeClr>
              </a:solidFill>
            </a:endParaRPr>
          </a:p>
        </p:txBody>
      </p:sp>
      <p:sp>
        <p:nvSpPr>
          <p:cNvPr id="203779" name="Content Placeholder 2"/>
          <p:cNvSpPr>
            <a:spLocks noGrp="1"/>
          </p:cNvSpPr>
          <p:nvPr>
            <p:ph idx="1"/>
          </p:nvPr>
        </p:nvSpPr>
        <p:spPr>
          <a:xfrm>
            <a:off x="214313" y="1935163"/>
            <a:ext cx="8686800" cy="4922837"/>
          </a:xfrm>
        </p:spPr>
        <p:txBody>
          <a:bodyPr>
            <a:normAutofit fontScale="92500"/>
          </a:bodyPr>
          <a:lstStyle/>
          <a:p>
            <a:pPr>
              <a:buFont typeface="Wingdings" pitchFamily="2" charset="2"/>
              <a:buChar char="ü"/>
            </a:pPr>
            <a:r>
              <a:rPr lang="en-US" dirty="0" smtClean="0"/>
              <a:t>Analgesics</a:t>
            </a:r>
          </a:p>
          <a:p>
            <a:pPr>
              <a:buFont typeface="Wingdings" pitchFamily="2" charset="2"/>
              <a:buChar char="ü"/>
            </a:pPr>
            <a:r>
              <a:rPr lang="en-US" dirty="0" err="1" smtClean="0"/>
              <a:t>Analgoantipyretics</a:t>
            </a:r>
            <a:endParaRPr lang="en-US" dirty="0" smtClean="0"/>
          </a:p>
          <a:p>
            <a:pPr>
              <a:buFont typeface="Wingdings" pitchFamily="2" charset="2"/>
              <a:buChar char="ü"/>
            </a:pPr>
            <a:r>
              <a:rPr lang="en-US" dirty="0" smtClean="0"/>
              <a:t>non-steroidal </a:t>
            </a:r>
            <a:r>
              <a:rPr lang="en-US" dirty="0"/>
              <a:t>anti-inflammatory drugs </a:t>
            </a:r>
            <a:endParaRPr lang="en-US" dirty="0" smtClean="0"/>
          </a:p>
          <a:p>
            <a:pPr>
              <a:buFont typeface="Wingdings" pitchFamily="2" charset="2"/>
              <a:buChar char="ü"/>
            </a:pPr>
            <a:endParaRPr lang="en-US" dirty="0"/>
          </a:p>
          <a:p>
            <a:pPr marL="0" indent="0">
              <a:buNone/>
            </a:pPr>
            <a:r>
              <a:rPr lang="en-US" dirty="0" smtClean="0"/>
              <a:t>These </a:t>
            </a:r>
            <a:r>
              <a:rPr lang="en-US" dirty="0"/>
              <a:t>drugs work by a common mechanism, which is the inhibition of cyclooxygenase and the prevention of prostaglandin synthesis, and have a peripheral effect</a:t>
            </a:r>
            <a:r>
              <a:rPr lang="en-US" dirty="0" smtClean="0"/>
              <a:t>.</a:t>
            </a:r>
          </a:p>
          <a:p>
            <a:pPr marL="0" indent="0">
              <a:buNone/>
            </a:pPr>
            <a:endParaRPr lang="en-US" dirty="0" smtClean="0"/>
          </a:p>
          <a:p>
            <a:pPr marL="0" indent="0">
              <a:buNone/>
            </a:pPr>
            <a:r>
              <a:rPr lang="en-US" dirty="0" smtClean="0"/>
              <a:t>PGE2!</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a:xfrm>
            <a:off x="152400" y="6466839"/>
            <a:ext cx="8229600" cy="334963"/>
          </a:xfrm>
        </p:spPr>
        <p:txBody>
          <a:bodyPr>
            <a:normAutofit/>
          </a:bodyPr>
          <a:lstStyle/>
          <a:p>
            <a:pPr marL="0" indent="0">
              <a:buNone/>
            </a:pPr>
            <a:r>
              <a:rPr lang="en-US" sz="800" dirty="0" smtClean="0"/>
              <a:t>Source: </a:t>
            </a:r>
            <a:r>
              <a:rPr lang="en-US" sz="800" i="1" dirty="0" smtClean="0"/>
              <a:t>NEJM Knowledge</a:t>
            </a:r>
            <a:endParaRPr lang="en-US" sz="800" i="1" dirty="0"/>
          </a:p>
        </p:txBody>
      </p:sp>
      <p:pic>
        <p:nvPicPr>
          <p:cNvPr id="4098" name="Picture 2" descr="Non-Opioid Analgesics Role in Pain Management - NEJM Knowled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712" y="3544"/>
            <a:ext cx="8156575" cy="61922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fontAlgn="auto">
              <a:spcAft>
                <a:spcPts val="0"/>
              </a:spcAft>
              <a:buFont typeface="Wingdings" pitchFamily="2" charset="2"/>
              <a:buChar char="q"/>
              <a:defRPr/>
            </a:pPr>
            <a:r>
              <a:rPr lang="en-US" sz="2400" dirty="0">
                <a:solidFill>
                  <a:schemeClr val="accent2">
                    <a:lumMod val="75000"/>
                  </a:schemeClr>
                </a:solidFill>
              </a:rPr>
              <a:t>All drugs of this group can be given up to a certain, maximum dose, and a further increase in the dose does not lead to analgesia, but only to the intensification of side effects. </a:t>
            </a:r>
            <a:endParaRPr lang="en-US" sz="2400" dirty="0" smtClean="0">
              <a:solidFill>
                <a:schemeClr val="accent2">
                  <a:lumMod val="75000"/>
                </a:schemeClr>
              </a:solidFill>
            </a:endParaRPr>
          </a:p>
          <a:p>
            <a:pPr fontAlgn="auto">
              <a:spcAft>
                <a:spcPts val="0"/>
              </a:spcAft>
              <a:buFont typeface="Wingdings" pitchFamily="2" charset="2"/>
              <a:buChar char="q"/>
              <a:defRPr/>
            </a:pPr>
            <a:endParaRPr lang="en-US" sz="2400" dirty="0">
              <a:solidFill>
                <a:schemeClr val="accent2">
                  <a:lumMod val="75000"/>
                </a:schemeClr>
              </a:solidFill>
            </a:endParaRPr>
          </a:p>
          <a:p>
            <a:pPr fontAlgn="auto">
              <a:spcAft>
                <a:spcPts val="0"/>
              </a:spcAft>
              <a:buFont typeface="Wingdings" pitchFamily="2" charset="2"/>
              <a:buChar char="q"/>
              <a:defRPr/>
            </a:pPr>
            <a:r>
              <a:rPr lang="en-US" sz="2400" dirty="0" smtClean="0">
                <a:solidFill>
                  <a:schemeClr val="accent2">
                    <a:lumMod val="75000"/>
                  </a:schemeClr>
                </a:solidFill>
              </a:rPr>
              <a:t>Different </a:t>
            </a:r>
            <a:r>
              <a:rPr lang="en-US" sz="2400" dirty="0">
                <a:solidFill>
                  <a:schemeClr val="accent2">
                    <a:lumMod val="75000"/>
                  </a:schemeClr>
                </a:solidFill>
              </a:rPr>
              <a:t>non-steroidal drugs are not combined with each other because this only increases the incidence of analgesic neuropathy.</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0"/>
            <a:ext cx="3810000" cy="1143000"/>
          </a:xfrm>
        </p:spPr>
        <p:txBody>
          <a:bodyPr rtlCol="0">
            <a:normAutofit/>
          </a:bodyPr>
          <a:lstStyle/>
          <a:p>
            <a:pPr algn="l" fontAlgn="auto">
              <a:spcAft>
                <a:spcPts val="0"/>
              </a:spcAft>
              <a:defRPr/>
            </a:pPr>
            <a:r>
              <a:rPr lang="en-US" dirty="0" smtClean="0"/>
              <a:t>Weak opioids</a:t>
            </a:r>
            <a:endParaRPr lang="en-US" dirty="0">
              <a:solidFill>
                <a:schemeClr val="accent2">
                  <a:lumMod val="75000"/>
                </a:schemeClr>
              </a:solidFill>
            </a:endParaRPr>
          </a:p>
        </p:txBody>
      </p:sp>
      <p:pic>
        <p:nvPicPr>
          <p:cNvPr id="6146" name="Picture 2" descr="Scottish Palliative Care Guidelines - Choosing and Changing Opioi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752600"/>
            <a:ext cx="6419850" cy="31051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52400" y="6019800"/>
            <a:ext cx="8610600" cy="215444"/>
          </a:xfrm>
          <a:prstGeom prst="rect">
            <a:avLst/>
          </a:prstGeom>
        </p:spPr>
        <p:txBody>
          <a:bodyPr wrap="square">
            <a:spAutoFit/>
          </a:bodyPr>
          <a:lstStyle/>
          <a:p>
            <a:r>
              <a:rPr lang="en-US" sz="800" dirty="0" smtClean="0"/>
              <a:t>Source: https</a:t>
            </a:r>
            <a:r>
              <a:rPr lang="en-US" sz="800" dirty="0"/>
              <a:t>://www.palliativecareguidelines.scot.nhs.uk/guidelines/pain/choosing-and-changing-opioids.aspx</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Title 1"/>
          <p:cNvSpPr>
            <a:spLocks noGrp="1"/>
          </p:cNvSpPr>
          <p:nvPr>
            <p:ph type="title"/>
          </p:nvPr>
        </p:nvSpPr>
        <p:spPr>
          <a:xfrm>
            <a:off x="457200" y="274638"/>
            <a:ext cx="8229600" cy="639762"/>
          </a:xfrm>
        </p:spPr>
        <p:txBody>
          <a:bodyPr>
            <a:normAutofit/>
          </a:bodyPr>
          <a:lstStyle/>
          <a:p>
            <a:r>
              <a:rPr lang="it-IT" sz="2800" i="1" dirty="0"/>
              <a:t>Precautions when using opioids</a:t>
            </a:r>
            <a:endParaRPr lang="en-US" sz="2800" dirty="0" smtClean="0"/>
          </a:p>
        </p:txBody>
      </p:sp>
      <p:sp>
        <p:nvSpPr>
          <p:cNvPr id="210947" name="Content Placeholder 2"/>
          <p:cNvSpPr>
            <a:spLocks noGrp="1"/>
          </p:cNvSpPr>
          <p:nvPr>
            <p:ph sz="quarter" idx="1"/>
          </p:nvPr>
        </p:nvSpPr>
        <p:spPr>
          <a:xfrm>
            <a:off x="500063" y="1428750"/>
            <a:ext cx="8229600" cy="4525963"/>
          </a:xfrm>
        </p:spPr>
        <p:txBody>
          <a:bodyPr/>
          <a:lstStyle/>
          <a:p>
            <a:r>
              <a:rPr lang="sr-Latn-CS" sz="2400" i="1" dirty="0"/>
              <a:t>1. Liver and kidney </a:t>
            </a:r>
            <a:r>
              <a:rPr lang="sr-Latn-CS" sz="2400" i="1" dirty="0" smtClean="0"/>
              <a:t>diseases</a:t>
            </a:r>
            <a:endParaRPr lang="en-US" sz="2400" i="1" dirty="0" smtClean="0"/>
          </a:p>
          <a:p>
            <a:r>
              <a:rPr lang="sr-Latn-CS" sz="2400" i="1" dirty="0" smtClean="0"/>
              <a:t>2</a:t>
            </a:r>
            <a:r>
              <a:rPr lang="sr-Latn-CS" sz="2400" i="1" dirty="0"/>
              <a:t>. Emphysema, asthma, pneumonia, </a:t>
            </a:r>
            <a:r>
              <a:rPr lang="sr-Latn-CS" sz="2400" i="1" dirty="0" smtClean="0"/>
              <a:t>atelectasis</a:t>
            </a:r>
            <a:endParaRPr lang="en-US" sz="2400" i="1" dirty="0" smtClean="0"/>
          </a:p>
          <a:p>
            <a:r>
              <a:rPr lang="sr-Latn-CS" sz="2400" i="1" dirty="0" smtClean="0"/>
              <a:t>3</a:t>
            </a:r>
            <a:r>
              <a:rPr lang="sr-Latn-CS" sz="2400" i="1" dirty="0"/>
              <a:t>. Head injuries – ↑CO2 due to respiratory depression ↑</a:t>
            </a:r>
            <a:r>
              <a:rPr lang="sr-Latn-CS" sz="2400" i="1" dirty="0" smtClean="0"/>
              <a:t>I</a:t>
            </a:r>
            <a:r>
              <a:rPr lang="en-US" sz="2400" i="1" dirty="0" smtClean="0"/>
              <a:t>C</a:t>
            </a:r>
            <a:r>
              <a:rPr lang="sr-Latn-CS" sz="2400" i="1" dirty="0" smtClean="0"/>
              <a:t>P</a:t>
            </a:r>
            <a:endParaRPr lang="en-US" sz="2400" i="1" dirty="0" smtClean="0"/>
          </a:p>
          <a:p>
            <a:r>
              <a:rPr lang="sr-Latn-CS" sz="2400" i="1" dirty="0" smtClean="0"/>
              <a:t>4</a:t>
            </a:r>
            <a:r>
              <a:rPr lang="sr-Latn-CS" sz="2400" i="1" dirty="0"/>
              <a:t>. Allergic </a:t>
            </a:r>
            <a:r>
              <a:rPr lang="sr-Latn-CS" sz="2400" i="1" dirty="0" smtClean="0"/>
              <a:t>reaction</a:t>
            </a:r>
            <a:endParaRPr lang="en-US" sz="2400" i="1" dirty="0" smtClean="0"/>
          </a:p>
          <a:p>
            <a:r>
              <a:rPr lang="sr-Latn-CS" sz="2400" i="1" dirty="0" smtClean="0"/>
              <a:t>5</a:t>
            </a:r>
            <a:r>
              <a:rPr lang="sr-Latn-CS" sz="2400" i="1" dirty="0"/>
              <a:t>. Interaction with other drugs. Antihistamines, hypnotics, tricyclic antidepressants, sedatives. Antiemetics. Meperidine and MAO </a:t>
            </a:r>
            <a:r>
              <a:rPr lang="sr-Latn-CS" sz="2400" i="1" dirty="0" smtClean="0"/>
              <a:t>inhibitors</a:t>
            </a:r>
            <a:endParaRPr lang="en-US" sz="2400" i="1" dirty="0" smtClean="0"/>
          </a:p>
          <a:p>
            <a:endParaRPr lang="en-US" sz="2400" i="1" dirty="0"/>
          </a:p>
          <a:p>
            <a:r>
              <a:rPr lang="sr-Latn-CS" sz="2400" i="1" dirty="0" smtClean="0"/>
              <a:t>Known </a:t>
            </a:r>
            <a:r>
              <a:rPr lang="sr-Latn-CS" sz="2400" i="1" dirty="0"/>
              <a:t>problems from the GITa-persistent constipation anamnestic, occlusive disorders...</a:t>
            </a:r>
            <a:endParaRPr lang="en-US" sz="24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Comparison among strong opioids for moderate-to-severe severity pain |  Download Tab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stretch>
            <a:fillRect/>
          </a:stretch>
        </p:blipFill>
        <p:spPr>
          <a:xfrm>
            <a:off x="555108" y="846138"/>
            <a:ext cx="8096250" cy="4562475"/>
          </a:xfrm>
          <a:prstGeom prst="rect">
            <a:avLst/>
          </a:prstGeom>
        </p:spPr>
      </p:pic>
      <p:sp>
        <p:nvSpPr>
          <p:cNvPr id="6" name="Rectangle 5"/>
          <p:cNvSpPr/>
          <p:nvPr/>
        </p:nvSpPr>
        <p:spPr>
          <a:xfrm>
            <a:off x="155575" y="6324600"/>
            <a:ext cx="8284092" cy="215444"/>
          </a:xfrm>
          <a:prstGeom prst="rect">
            <a:avLst/>
          </a:prstGeom>
        </p:spPr>
        <p:txBody>
          <a:bodyPr wrap="square">
            <a:spAutoFit/>
          </a:bodyPr>
          <a:lstStyle/>
          <a:p>
            <a:r>
              <a:rPr lang="en-US" sz="800" dirty="0" smtClean="0"/>
              <a:t>Source: </a:t>
            </a:r>
            <a:r>
              <a:rPr lang="en-US" sz="800" dirty="0" err="1" smtClean="0"/>
              <a:t>Leppert</a:t>
            </a:r>
            <a:r>
              <a:rPr lang="en-US" sz="800" dirty="0" smtClean="0"/>
              <a:t> </a:t>
            </a:r>
            <a:r>
              <a:rPr lang="en-US" sz="800" dirty="0"/>
              <a:t>W</a:t>
            </a:r>
            <a:r>
              <a:rPr lang="en-US" sz="800" dirty="0" smtClean="0"/>
              <a:t>. </a:t>
            </a:r>
            <a:r>
              <a:rPr lang="en-US" sz="800" dirty="0" err="1"/>
              <a:t>Curr</a:t>
            </a:r>
            <a:r>
              <a:rPr lang="en-US" sz="800" dirty="0"/>
              <a:t> Pain Headache Rep. </a:t>
            </a:r>
            <a:r>
              <a:rPr lang="en-US" sz="800" dirty="0" smtClean="0"/>
              <a:t>2011</a:t>
            </a:r>
            <a:endParaRPr lang="en-US" sz="800" dirty="0"/>
          </a:p>
        </p:txBody>
      </p:sp>
    </p:spTree>
    <p:extLst>
      <p:ext uri="{BB962C8B-B14F-4D97-AF65-F5344CB8AC3E}">
        <p14:creationId xmlns:p14="http://schemas.microsoft.com/office/powerpoint/2010/main" val="40644546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Opioid Rotation in Cancer Pain Treatment (02.03.20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762000"/>
            <a:ext cx="7620000" cy="54959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r>
              <a:rPr lang="sr-Latn-RS" sz="4000" dirty="0">
                <a:cs typeface="Times New Roman" pitchFamily="18" charset="0"/>
              </a:rPr>
              <a:t>Supportive care in oncology</a:t>
            </a:r>
            <a:endParaRPr lang="sr-Cyrl-CS" sz="4000" dirty="0" smtClean="0">
              <a:cs typeface="Times New Roman" pitchFamily="18" charset="0"/>
            </a:endParaRPr>
          </a:p>
        </p:txBody>
      </p:sp>
      <p:sp>
        <p:nvSpPr>
          <p:cNvPr id="27651" name="Rectangle 3"/>
          <p:cNvSpPr>
            <a:spLocks noChangeArrowheads="1"/>
          </p:cNvSpPr>
          <p:nvPr/>
        </p:nvSpPr>
        <p:spPr bwMode="auto">
          <a:xfrm>
            <a:off x="685800" y="2667000"/>
            <a:ext cx="8115300" cy="762000"/>
          </a:xfrm>
          <a:prstGeom prst="rect">
            <a:avLst/>
          </a:prstGeom>
          <a:solidFill>
            <a:srgbClr val="3366FF"/>
          </a:solidFill>
          <a:ln w="9525">
            <a:solidFill>
              <a:schemeClr val="tx1"/>
            </a:solidFill>
            <a:miter lim="800000"/>
            <a:headEnd/>
            <a:tailEnd/>
          </a:ln>
          <a:effectLst/>
        </p:spPr>
        <p:txBody>
          <a:bodyPr wrap="none" anchor="ctr"/>
          <a:lstStyle/>
          <a:p>
            <a:pPr>
              <a:defRPr/>
            </a:pPr>
            <a:endParaRPr lang="en-US"/>
          </a:p>
        </p:txBody>
      </p:sp>
      <p:sp>
        <p:nvSpPr>
          <p:cNvPr id="5124" name="Text Box 4"/>
          <p:cNvSpPr txBox="1">
            <a:spLocks noChangeArrowheads="1"/>
          </p:cNvSpPr>
          <p:nvPr/>
        </p:nvSpPr>
        <p:spPr bwMode="auto">
          <a:xfrm>
            <a:off x="1219200" y="2819400"/>
            <a:ext cx="7924800" cy="579438"/>
          </a:xfrm>
          <a:prstGeom prst="rect">
            <a:avLst/>
          </a:prstGeom>
          <a:noFill/>
          <a:ln w="9525">
            <a:noFill/>
            <a:miter lim="800000"/>
            <a:headEnd/>
            <a:tailEnd/>
          </a:ln>
        </p:spPr>
        <p:txBody>
          <a:bodyPr>
            <a:spAutoFit/>
          </a:bodyPr>
          <a:lstStyle/>
          <a:p>
            <a:pPr algn="ctr" eaLnBrk="0" hangingPunct="0">
              <a:spcBef>
                <a:spcPct val="50000"/>
              </a:spcBef>
            </a:pPr>
            <a:r>
              <a:rPr lang="en-US" sz="3200">
                <a:effectLst/>
              </a:rPr>
              <a:t>Supportive Care</a:t>
            </a:r>
            <a:endParaRPr lang="en-US" sz="2400">
              <a:effectLst/>
            </a:endParaRPr>
          </a:p>
        </p:txBody>
      </p:sp>
      <p:sp>
        <p:nvSpPr>
          <p:cNvPr id="27653" name="Rectangle 5"/>
          <p:cNvSpPr>
            <a:spLocks noChangeArrowheads="1"/>
          </p:cNvSpPr>
          <p:nvPr/>
        </p:nvSpPr>
        <p:spPr bwMode="auto">
          <a:xfrm>
            <a:off x="3429000" y="4191000"/>
            <a:ext cx="5334000" cy="457200"/>
          </a:xfrm>
          <a:prstGeom prst="rect">
            <a:avLst/>
          </a:prstGeom>
          <a:solidFill>
            <a:srgbClr val="FFFFCC"/>
          </a:solidFill>
          <a:ln w="9525">
            <a:solidFill>
              <a:schemeClr val="tx1"/>
            </a:solidFill>
            <a:miter lim="800000"/>
            <a:headEnd/>
            <a:tailEnd/>
          </a:ln>
          <a:effectLst/>
        </p:spPr>
        <p:txBody>
          <a:bodyPr wrap="none" anchor="ctr"/>
          <a:lstStyle/>
          <a:p>
            <a:pPr>
              <a:defRPr/>
            </a:pPr>
            <a:endParaRPr lang="en-US"/>
          </a:p>
        </p:txBody>
      </p:sp>
      <p:sp>
        <p:nvSpPr>
          <p:cNvPr id="27654" name="Text Box 6"/>
          <p:cNvSpPr txBox="1">
            <a:spLocks noChangeArrowheads="1"/>
          </p:cNvSpPr>
          <p:nvPr/>
        </p:nvSpPr>
        <p:spPr bwMode="auto">
          <a:xfrm>
            <a:off x="3352800" y="4114800"/>
            <a:ext cx="5410200" cy="579438"/>
          </a:xfrm>
          <a:prstGeom prst="rect">
            <a:avLst/>
          </a:prstGeom>
          <a:solidFill>
            <a:srgbClr val="3366FF"/>
          </a:solidFill>
          <a:ln w="9525">
            <a:noFill/>
            <a:miter lim="800000"/>
            <a:headEnd/>
            <a:tailEnd/>
          </a:ln>
        </p:spPr>
        <p:txBody>
          <a:bodyPr>
            <a:spAutoFit/>
          </a:bodyPr>
          <a:lstStyle/>
          <a:p>
            <a:pPr algn="ctr" eaLnBrk="0" hangingPunct="0">
              <a:spcBef>
                <a:spcPct val="50000"/>
              </a:spcBef>
            </a:pPr>
            <a:r>
              <a:rPr lang="en-US" sz="3200">
                <a:effectLst/>
              </a:rPr>
              <a:t>Palliative Care</a:t>
            </a:r>
            <a:endParaRPr lang="en-US" sz="2400">
              <a:effectLst/>
            </a:endParaRPr>
          </a:p>
        </p:txBody>
      </p:sp>
      <p:sp>
        <p:nvSpPr>
          <p:cNvPr id="5127" name="Text Box 7"/>
          <p:cNvSpPr txBox="1">
            <a:spLocks noChangeArrowheads="1"/>
          </p:cNvSpPr>
          <p:nvPr/>
        </p:nvSpPr>
        <p:spPr bwMode="auto">
          <a:xfrm>
            <a:off x="685800" y="2057400"/>
            <a:ext cx="1600200" cy="457200"/>
          </a:xfrm>
          <a:prstGeom prst="rect">
            <a:avLst/>
          </a:prstGeom>
          <a:noFill/>
          <a:ln w="9525">
            <a:noFill/>
            <a:miter lim="800000"/>
            <a:headEnd/>
            <a:tailEnd/>
          </a:ln>
        </p:spPr>
        <p:txBody>
          <a:bodyPr>
            <a:spAutoFit/>
          </a:bodyPr>
          <a:lstStyle/>
          <a:p>
            <a:pPr eaLnBrk="0" hangingPunct="0">
              <a:spcBef>
                <a:spcPct val="50000"/>
              </a:spcBef>
            </a:pPr>
            <a:r>
              <a:rPr lang="sr-Latn-RS" sz="2400" dirty="0" smtClean="0">
                <a:solidFill>
                  <a:srgbClr val="FF99FF"/>
                </a:solidFill>
                <a:effectLst/>
              </a:rPr>
              <a:t>Diagnosis</a:t>
            </a:r>
            <a:endParaRPr lang="en-US" sz="2400" dirty="0">
              <a:effectLst/>
            </a:endParaRPr>
          </a:p>
        </p:txBody>
      </p:sp>
      <p:sp>
        <p:nvSpPr>
          <p:cNvPr id="5128" name="Text Box 8"/>
          <p:cNvSpPr txBox="1">
            <a:spLocks noChangeArrowheads="1"/>
          </p:cNvSpPr>
          <p:nvPr/>
        </p:nvSpPr>
        <p:spPr bwMode="auto">
          <a:xfrm>
            <a:off x="4724400" y="2057400"/>
            <a:ext cx="3695700" cy="457200"/>
          </a:xfrm>
          <a:prstGeom prst="rect">
            <a:avLst/>
          </a:prstGeom>
          <a:noFill/>
          <a:ln w="9525">
            <a:noFill/>
            <a:miter lim="800000"/>
            <a:headEnd/>
            <a:tailEnd/>
          </a:ln>
        </p:spPr>
        <p:txBody>
          <a:bodyPr>
            <a:spAutoFit/>
          </a:bodyPr>
          <a:lstStyle/>
          <a:p>
            <a:pPr eaLnBrk="0" hangingPunct="0">
              <a:spcBef>
                <a:spcPct val="50000"/>
              </a:spcBef>
            </a:pPr>
            <a:r>
              <a:rPr lang="sr-Latn-RS" sz="2400" dirty="0" smtClean="0">
                <a:solidFill>
                  <a:srgbClr val="FF99FF"/>
                </a:solidFill>
                <a:effectLst/>
              </a:rPr>
              <a:t>Potentially curable</a:t>
            </a:r>
            <a:endParaRPr lang="en-US" sz="2400" dirty="0">
              <a:effectLst/>
            </a:endParaRPr>
          </a:p>
        </p:txBody>
      </p:sp>
      <p:sp>
        <p:nvSpPr>
          <p:cNvPr id="5129" name="Text Box 9"/>
          <p:cNvSpPr txBox="1">
            <a:spLocks noChangeArrowheads="1"/>
          </p:cNvSpPr>
          <p:nvPr/>
        </p:nvSpPr>
        <p:spPr bwMode="auto">
          <a:xfrm>
            <a:off x="5638800" y="3352800"/>
            <a:ext cx="1981200" cy="457200"/>
          </a:xfrm>
          <a:prstGeom prst="rect">
            <a:avLst/>
          </a:prstGeom>
          <a:noFill/>
          <a:ln w="9525">
            <a:noFill/>
            <a:miter lim="800000"/>
            <a:headEnd/>
            <a:tailEnd/>
          </a:ln>
        </p:spPr>
        <p:txBody>
          <a:bodyPr>
            <a:spAutoFit/>
          </a:bodyPr>
          <a:lstStyle/>
          <a:p>
            <a:pPr eaLnBrk="0" hangingPunct="0">
              <a:spcBef>
                <a:spcPct val="50000"/>
              </a:spcBef>
            </a:pPr>
            <a:r>
              <a:rPr lang="sr-Latn-RS" sz="2400" dirty="0" smtClean="0">
                <a:solidFill>
                  <a:srgbClr val="FF99FF"/>
                </a:solidFill>
                <a:effectLst/>
              </a:rPr>
              <a:t>Incurable</a:t>
            </a:r>
            <a:endParaRPr lang="en-US" sz="2400" dirty="0">
              <a:effectLst/>
            </a:endParaRPr>
          </a:p>
        </p:txBody>
      </p:sp>
      <p:sp>
        <p:nvSpPr>
          <p:cNvPr id="5130" name="Text Box 10"/>
          <p:cNvSpPr txBox="1">
            <a:spLocks noChangeArrowheads="1"/>
          </p:cNvSpPr>
          <p:nvPr/>
        </p:nvSpPr>
        <p:spPr bwMode="auto">
          <a:xfrm>
            <a:off x="4648200" y="4800600"/>
            <a:ext cx="4495800" cy="457200"/>
          </a:xfrm>
          <a:prstGeom prst="rect">
            <a:avLst/>
          </a:prstGeom>
          <a:noFill/>
          <a:ln w="9525">
            <a:noFill/>
            <a:miter lim="800000"/>
            <a:headEnd/>
            <a:tailEnd/>
          </a:ln>
        </p:spPr>
        <p:txBody>
          <a:bodyPr wrap="square">
            <a:spAutoFit/>
          </a:bodyPr>
          <a:lstStyle/>
          <a:p>
            <a:pPr algn="ctr" eaLnBrk="0" hangingPunct="0">
              <a:spcBef>
                <a:spcPct val="50000"/>
              </a:spcBef>
            </a:pPr>
            <a:r>
              <a:rPr lang="sr-Latn-RS" sz="2400" dirty="0" smtClean="0">
                <a:solidFill>
                  <a:srgbClr val="FF99FF"/>
                </a:solidFill>
                <a:effectLst/>
              </a:rPr>
              <a:t>End of life stage</a:t>
            </a:r>
            <a:endParaRPr lang="en-US" sz="2400" dirty="0">
              <a:effectLst/>
            </a:endParaRPr>
          </a:p>
        </p:txBody>
      </p:sp>
      <p:sp>
        <p:nvSpPr>
          <p:cNvPr id="27659" name="Rectangle 11"/>
          <p:cNvSpPr>
            <a:spLocks noChangeArrowheads="1"/>
          </p:cNvSpPr>
          <p:nvPr/>
        </p:nvSpPr>
        <p:spPr bwMode="auto">
          <a:xfrm>
            <a:off x="6019800" y="5334000"/>
            <a:ext cx="1905000" cy="762000"/>
          </a:xfrm>
          <a:prstGeom prst="rect">
            <a:avLst/>
          </a:prstGeom>
          <a:solidFill>
            <a:srgbClr val="3366FF"/>
          </a:solidFill>
          <a:ln w="9525">
            <a:solidFill>
              <a:schemeClr val="tx1"/>
            </a:solidFill>
            <a:miter lim="800000"/>
            <a:headEnd/>
            <a:tailEnd/>
          </a:ln>
          <a:effectLst/>
        </p:spPr>
        <p:txBody>
          <a:bodyPr wrap="none" anchor="ctr"/>
          <a:lstStyle/>
          <a:p>
            <a:pPr>
              <a:defRPr/>
            </a:pPr>
            <a:endParaRPr lang="en-US"/>
          </a:p>
        </p:txBody>
      </p:sp>
      <p:sp>
        <p:nvSpPr>
          <p:cNvPr id="27660" name="Text Box 12"/>
          <p:cNvSpPr txBox="1">
            <a:spLocks noChangeArrowheads="1"/>
          </p:cNvSpPr>
          <p:nvPr/>
        </p:nvSpPr>
        <p:spPr bwMode="auto">
          <a:xfrm>
            <a:off x="5562600" y="5486400"/>
            <a:ext cx="2895600" cy="579438"/>
          </a:xfrm>
          <a:prstGeom prst="rect">
            <a:avLst/>
          </a:prstGeom>
          <a:noFill/>
          <a:ln w="9525">
            <a:noFill/>
            <a:miter lim="800000"/>
            <a:headEnd/>
            <a:tailEnd/>
          </a:ln>
        </p:spPr>
        <p:txBody>
          <a:bodyPr>
            <a:spAutoFit/>
          </a:bodyPr>
          <a:lstStyle/>
          <a:p>
            <a:pPr algn="ctr" eaLnBrk="0" hangingPunct="0">
              <a:spcBef>
                <a:spcPct val="50000"/>
              </a:spcBef>
            </a:pPr>
            <a:r>
              <a:rPr lang="en-US" sz="3200">
                <a:effectLst/>
              </a:rPr>
              <a:t>EoL Care</a:t>
            </a:r>
            <a:endParaRPr lang="en-US" sz="240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54"/>
                                        </p:tgtEl>
                                        <p:attrNameLst>
                                          <p:attrName>style.visibility</p:attrName>
                                        </p:attrNameLst>
                                      </p:cBhvr>
                                      <p:to>
                                        <p:strVal val="visible"/>
                                      </p:to>
                                    </p:set>
                                    <p:anim calcmode="lin" valueType="num">
                                      <p:cBhvr additive="base">
                                        <p:cTn id="7" dur="500" fill="hold"/>
                                        <p:tgtEl>
                                          <p:spTgt spid="27654"/>
                                        </p:tgtEl>
                                        <p:attrNameLst>
                                          <p:attrName>ppt_x</p:attrName>
                                        </p:attrNameLst>
                                      </p:cBhvr>
                                      <p:tavLst>
                                        <p:tav tm="0">
                                          <p:val>
                                            <p:strVal val="#ppt_x"/>
                                          </p:val>
                                        </p:tav>
                                        <p:tav tm="100000">
                                          <p:val>
                                            <p:strVal val="#ppt_x"/>
                                          </p:val>
                                        </p:tav>
                                      </p:tavLst>
                                    </p:anim>
                                    <p:anim calcmode="lin" valueType="num">
                                      <p:cBhvr additive="base">
                                        <p:cTn id="8" dur="500" fill="hold"/>
                                        <p:tgtEl>
                                          <p:spTgt spid="2765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653"/>
                                        </p:tgtEl>
                                        <p:attrNameLst>
                                          <p:attrName>style.visibility</p:attrName>
                                        </p:attrNameLst>
                                      </p:cBhvr>
                                      <p:to>
                                        <p:strVal val="visible"/>
                                      </p:to>
                                    </p:set>
                                    <p:anim calcmode="lin" valueType="num">
                                      <p:cBhvr additive="base">
                                        <p:cTn id="11" dur="500" fill="hold"/>
                                        <p:tgtEl>
                                          <p:spTgt spid="27653"/>
                                        </p:tgtEl>
                                        <p:attrNameLst>
                                          <p:attrName>ppt_x</p:attrName>
                                        </p:attrNameLst>
                                      </p:cBhvr>
                                      <p:tavLst>
                                        <p:tav tm="0">
                                          <p:val>
                                            <p:strVal val="#ppt_x"/>
                                          </p:val>
                                        </p:tav>
                                        <p:tav tm="100000">
                                          <p:val>
                                            <p:strVal val="#ppt_x"/>
                                          </p:val>
                                        </p:tav>
                                      </p:tavLst>
                                    </p:anim>
                                    <p:anim calcmode="lin" valueType="num">
                                      <p:cBhvr additive="base">
                                        <p:cTn id="12" dur="500" fill="hold"/>
                                        <p:tgtEl>
                                          <p:spTgt spid="2765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7659"/>
                                        </p:tgtEl>
                                        <p:attrNameLst>
                                          <p:attrName>style.visibility</p:attrName>
                                        </p:attrNameLst>
                                      </p:cBhvr>
                                      <p:to>
                                        <p:strVal val="visible"/>
                                      </p:to>
                                    </p:set>
                                    <p:anim calcmode="lin" valueType="num">
                                      <p:cBhvr additive="base">
                                        <p:cTn id="17" dur="500" fill="hold"/>
                                        <p:tgtEl>
                                          <p:spTgt spid="27659"/>
                                        </p:tgtEl>
                                        <p:attrNameLst>
                                          <p:attrName>ppt_x</p:attrName>
                                        </p:attrNameLst>
                                      </p:cBhvr>
                                      <p:tavLst>
                                        <p:tav tm="0">
                                          <p:val>
                                            <p:strVal val="#ppt_x"/>
                                          </p:val>
                                        </p:tav>
                                        <p:tav tm="100000">
                                          <p:val>
                                            <p:strVal val="#ppt_x"/>
                                          </p:val>
                                        </p:tav>
                                      </p:tavLst>
                                    </p:anim>
                                    <p:anim calcmode="lin" valueType="num">
                                      <p:cBhvr additive="base">
                                        <p:cTn id="18" dur="500" fill="hold"/>
                                        <p:tgtEl>
                                          <p:spTgt spid="2765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7660"/>
                                        </p:tgtEl>
                                        <p:attrNameLst>
                                          <p:attrName>style.visibility</p:attrName>
                                        </p:attrNameLst>
                                      </p:cBhvr>
                                      <p:to>
                                        <p:strVal val="visible"/>
                                      </p:to>
                                    </p:set>
                                    <p:anim calcmode="lin" valueType="num">
                                      <p:cBhvr additive="base">
                                        <p:cTn id="21" dur="500" fill="hold"/>
                                        <p:tgtEl>
                                          <p:spTgt spid="27660"/>
                                        </p:tgtEl>
                                        <p:attrNameLst>
                                          <p:attrName>ppt_x</p:attrName>
                                        </p:attrNameLst>
                                      </p:cBhvr>
                                      <p:tavLst>
                                        <p:tav tm="0">
                                          <p:val>
                                            <p:strVal val="#ppt_x"/>
                                          </p:val>
                                        </p:tav>
                                        <p:tav tm="100000">
                                          <p:val>
                                            <p:strVal val="#ppt_x"/>
                                          </p:val>
                                        </p:tav>
                                      </p:tavLst>
                                    </p:anim>
                                    <p:anim calcmode="lin" valueType="num">
                                      <p:cBhvr additive="base">
                                        <p:cTn id="22" dur="500" fill="hold"/>
                                        <p:tgtEl>
                                          <p:spTgt spid="276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3" grpId="0" animBg="1"/>
      <p:bldP spid="27654" grpId="0" animBg="1"/>
      <p:bldP spid="27659" grpId="0" animBg="1"/>
      <p:bldP spid="2766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Title 1"/>
          <p:cNvSpPr>
            <a:spLocks noGrp="1"/>
          </p:cNvSpPr>
          <p:nvPr>
            <p:ph type="title"/>
          </p:nvPr>
        </p:nvSpPr>
        <p:spPr>
          <a:xfrm>
            <a:off x="457200" y="533400"/>
            <a:ext cx="8229600" cy="366712"/>
          </a:xfrm>
        </p:spPr>
        <p:txBody>
          <a:bodyPr>
            <a:normAutofit fontScale="90000"/>
          </a:bodyPr>
          <a:lstStyle/>
          <a:p>
            <a:r>
              <a:rPr lang="en-US" dirty="0" err="1" smtClean="0"/>
              <a:t>Equianalgesic</a:t>
            </a:r>
            <a:r>
              <a:rPr lang="en-US" dirty="0" smtClean="0"/>
              <a:t> doses</a:t>
            </a:r>
          </a:p>
        </p:txBody>
      </p:sp>
      <p:sp>
        <p:nvSpPr>
          <p:cNvPr id="3" name="Content Placeholder 2">
            <a:extLst/>
          </p:cNvPr>
          <p:cNvSpPr>
            <a:spLocks noGrp="1"/>
          </p:cNvSpPr>
          <p:nvPr>
            <p:ph idx="1"/>
          </p:nvPr>
        </p:nvSpPr>
        <p:spPr/>
        <p:style>
          <a:lnRef idx="2">
            <a:schemeClr val="accent2">
              <a:shade val="50000"/>
            </a:schemeClr>
          </a:lnRef>
          <a:fillRef idx="1">
            <a:schemeClr val="accent2"/>
          </a:fillRef>
          <a:effectRef idx="0">
            <a:schemeClr val="accent2"/>
          </a:effectRef>
          <a:fontRef idx="minor">
            <a:schemeClr val="lt1"/>
          </a:fontRef>
        </p:style>
        <p:txBody>
          <a:bodyPr/>
          <a:lstStyle/>
          <a:p>
            <a:pPr marL="0" indent="0">
              <a:buFontTx/>
              <a:buNone/>
              <a:defRPr/>
            </a:pPr>
            <a:endParaRPr lang="en-US" dirty="0"/>
          </a:p>
        </p:txBody>
      </p:sp>
      <p:pic>
        <p:nvPicPr>
          <p:cNvPr id="221188" name="Picture 3"/>
          <p:cNvPicPr>
            <a:picLocks noGrp="1" noChangeAspect="1" noChangeArrowheads="1"/>
          </p:cNvPicPr>
          <p:nvPr/>
        </p:nvPicPr>
        <p:blipFill>
          <a:blip r:embed="rId2"/>
          <a:srcRect/>
          <a:stretch>
            <a:fillRect/>
          </a:stretch>
        </p:blipFill>
        <p:spPr bwMode="auto">
          <a:xfrm>
            <a:off x="168275" y="1692275"/>
            <a:ext cx="8807450" cy="4887913"/>
          </a:xfrm>
          <a:prstGeom prst="rect">
            <a:avLst/>
          </a:prstGeom>
          <a:noFill/>
          <a:ln w="9525">
            <a:noFill/>
            <a:miter lim="800000"/>
            <a:headEnd/>
            <a:tailEnd/>
          </a:ln>
        </p:spPr>
      </p:pic>
    </p:spTree>
  </p:cSld>
  <p:clrMapOvr>
    <a:masterClrMapping/>
  </p:clrMapOvr>
  <p:transition spd="slow">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9218" name="Picture 2" descr="Adjuvant analgesics. | Download Ta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762000"/>
            <a:ext cx="8096250" cy="39719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6200" y="6211669"/>
            <a:ext cx="8763000" cy="338554"/>
          </a:xfrm>
          <a:prstGeom prst="rect">
            <a:avLst/>
          </a:prstGeom>
        </p:spPr>
        <p:txBody>
          <a:bodyPr wrap="square">
            <a:spAutoFit/>
          </a:bodyPr>
          <a:lstStyle/>
          <a:p>
            <a:r>
              <a:rPr lang="en-US" sz="800" dirty="0" smtClean="0">
                <a:solidFill>
                  <a:srgbClr val="212121"/>
                </a:solidFill>
                <a:latin typeface="BlinkMacSystemFont"/>
              </a:rPr>
              <a:t>Source: Lara-</a:t>
            </a:r>
            <a:r>
              <a:rPr lang="en-US" sz="800" dirty="0" err="1" smtClean="0">
                <a:solidFill>
                  <a:srgbClr val="212121"/>
                </a:solidFill>
                <a:latin typeface="BlinkMacSystemFont"/>
              </a:rPr>
              <a:t>Solares</a:t>
            </a:r>
            <a:r>
              <a:rPr lang="en-US" sz="800" dirty="0" smtClean="0">
                <a:solidFill>
                  <a:srgbClr val="212121"/>
                </a:solidFill>
                <a:latin typeface="BlinkMacSystemFont"/>
              </a:rPr>
              <a:t> A</a:t>
            </a:r>
            <a:r>
              <a:rPr lang="en-US" sz="800" dirty="0">
                <a:solidFill>
                  <a:srgbClr val="212121"/>
                </a:solidFill>
                <a:latin typeface="BlinkMacSystemFont"/>
              </a:rPr>
              <a:t> </a:t>
            </a:r>
            <a:r>
              <a:rPr lang="en-US" sz="800" dirty="0" smtClean="0">
                <a:solidFill>
                  <a:srgbClr val="212121"/>
                </a:solidFill>
                <a:latin typeface="BlinkMacSystemFont"/>
              </a:rPr>
              <a:t>et al. </a:t>
            </a:r>
            <a:r>
              <a:rPr lang="en-US" sz="800" dirty="0">
                <a:solidFill>
                  <a:srgbClr val="212121"/>
                </a:solidFill>
                <a:latin typeface="BlinkMacSystemFont"/>
              </a:rPr>
              <a:t>Pain </a:t>
            </a:r>
            <a:r>
              <a:rPr lang="en-US" sz="800" dirty="0" err="1">
                <a:solidFill>
                  <a:srgbClr val="212121"/>
                </a:solidFill>
                <a:latin typeface="BlinkMacSystemFont"/>
              </a:rPr>
              <a:t>Manag</a:t>
            </a:r>
            <a:r>
              <a:rPr lang="en-US" sz="800" dirty="0">
                <a:solidFill>
                  <a:srgbClr val="212121"/>
                </a:solidFill>
                <a:latin typeface="BlinkMacSystemFont"/>
              </a:rPr>
              <a:t>. </a:t>
            </a:r>
            <a:r>
              <a:rPr lang="en-US" sz="800" dirty="0" smtClean="0">
                <a:solidFill>
                  <a:srgbClr val="212121"/>
                </a:solidFill>
                <a:latin typeface="BlinkMacSystemFont"/>
              </a:rPr>
              <a:t>2017.</a:t>
            </a:r>
            <a:r>
              <a:rPr lang="en-US" sz="800" dirty="0">
                <a:solidFill>
                  <a:srgbClr val="212121"/>
                </a:solidFill>
                <a:latin typeface="BlinkMacSystemFont"/>
              </a:rPr>
              <a:t/>
            </a:r>
            <a:br>
              <a:rPr lang="en-US" sz="800" dirty="0">
                <a:solidFill>
                  <a:srgbClr val="212121"/>
                </a:solidFill>
                <a:latin typeface="BlinkMacSystemFont"/>
              </a:rPr>
            </a:br>
            <a:endParaRPr lang="en-US" sz="800" dirty="0"/>
          </a:p>
        </p:txBody>
      </p:sp>
    </p:spTree>
    <p:extLst>
      <p:ext uri="{BB962C8B-B14F-4D97-AF65-F5344CB8AC3E}">
        <p14:creationId xmlns:p14="http://schemas.microsoft.com/office/powerpoint/2010/main" val="5459292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3" name="Rectangle 3"/>
          <p:cNvSpPr>
            <a:spLocks noGrp="1" noChangeArrowheads="1"/>
          </p:cNvSpPr>
          <p:nvPr>
            <p:ph type="body" idx="1"/>
          </p:nvPr>
        </p:nvSpPr>
        <p:spPr>
          <a:xfrm>
            <a:off x="428625" y="1219200"/>
            <a:ext cx="8229600" cy="4405313"/>
          </a:xfrm>
        </p:spPr>
        <p:txBody>
          <a:bodyPr/>
          <a:lstStyle/>
          <a:p>
            <a:pPr>
              <a:buFont typeface="Wingdings" pitchFamily="2" charset="2"/>
              <a:buChar char="§"/>
            </a:pPr>
            <a:r>
              <a:rPr lang="en-US" sz="2200" b="1" dirty="0">
                <a:solidFill>
                  <a:srgbClr val="FF9933"/>
                </a:solidFill>
              </a:rPr>
              <a:t>More than 80% of cancer patients with advanced disease develop cancer </a:t>
            </a:r>
            <a:r>
              <a:rPr lang="en-US" sz="2200" b="1" dirty="0" smtClean="0">
                <a:solidFill>
                  <a:srgbClr val="FF9933"/>
                </a:solidFill>
              </a:rPr>
              <a:t>cachexia</a:t>
            </a:r>
          </a:p>
          <a:p>
            <a:pPr>
              <a:buFont typeface="Wingdings" pitchFamily="2" charset="2"/>
              <a:buChar char="§"/>
            </a:pPr>
            <a:endParaRPr lang="en-US" sz="2200" b="1" dirty="0" smtClean="0">
              <a:solidFill>
                <a:srgbClr val="FF9933"/>
              </a:solidFill>
            </a:endParaRPr>
          </a:p>
          <a:p>
            <a:pPr>
              <a:buFont typeface="Wingdings" pitchFamily="2" charset="2"/>
              <a:buChar char="§"/>
            </a:pPr>
            <a:r>
              <a:rPr lang="en-US" sz="2200" b="1" dirty="0" smtClean="0">
                <a:solidFill>
                  <a:srgbClr val="FF9933"/>
                </a:solidFill>
              </a:rPr>
              <a:t>In </a:t>
            </a:r>
            <a:r>
              <a:rPr lang="en-US" sz="2200" b="1" dirty="0">
                <a:solidFill>
                  <a:srgbClr val="FF9933"/>
                </a:solidFill>
              </a:rPr>
              <a:t>more than 20% of cases, cachexia is the main cause of </a:t>
            </a:r>
            <a:r>
              <a:rPr lang="en-US" sz="2200" b="1" dirty="0" smtClean="0">
                <a:solidFill>
                  <a:srgbClr val="FF9933"/>
                </a:solidFill>
              </a:rPr>
              <a:t>death</a:t>
            </a:r>
          </a:p>
          <a:p>
            <a:pPr>
              <a:buFont typeface="Wingdings" pitchFamily="2" charset="2"/>
              <a:buChar char="§"/>
            </a:pPr>
            <a:endParaRPr lang="en-US" sz="2200" b="1" dirty="0">
              <a:solidFill>
                <a:srgbClr val="FF9933"/>
              </a:solidFill>
            </a:endParaRPr>
          </a:p>
          <a:p>
            <a:pPr>
              <a:buFont typeface="Wingdings" pitchFamily="2" charset="2"/>
              <a:buChar char="§"/>
            </a:pPr>
            <a:r>
              <a:rPr lang="en-US" sz="2200" b="1" dirty="0" smtClean="0">
                <a:solidFill>
                  <a:srgbClr val="FF9933"/>
                </a:solidFill>
              </a:rPr>
              <a:t>Cachexia </a:t>
            </a:r>
            <a:r>
              <a:rPr lang="en-US" sz="2200" b="1" dirty="0">
                <a:solidFill>
                  <a:srgbClr val="FF9933"/>
                </a:solidFill>
              </a:rPr>
              <a:t>is a prognostic factor of poor survival!</a:t>
            </a:r>
            <a:endParaRPr lang="en-US" sz="2200" b="1" dirty="0" smtClean="0">
              <a:solidFill>
                <a:srgbClr val="FF9933"/>
              </a:solidFill>
            </a:endParaRPr>
          </a:p>
        </p:txBody>
      </p:sp>
      <p:sp>
        <p:nvSpPr>
          <p:cNvPr id="225284" name="Text Box 4"/>
          <p:cNvSpPr txBox="1">
            <a:spLocks noChangeArrowheads="1"/>
          </p:cNvSpPr>
          <p:nvPr/>
        </p:nvSpPr>
        <p:spPr bwMode="auto">
          <a:xfrm>
            <a:off x="107950" y="6524625"/>
            <a:ext cx="5076825" cy="214313"/>
          </a:xfrm>
          <a:prstGeom prst="rect">
            <a:avLst/>
          </a:prstGeom>
          <a:noFill/>
          <a:ln w="9525">
            <a:noFill/>
            <a:miter lim="800000"/>
            <a:headEnd/>
            <a:tailEnd/>
          </a:ln>
        </p:spPr>
        <p:txBody>
          <a:bodyPr>
            <a:spAutoFit/>
          </a:bodyPr>
          <a:lstStyle/>
          <a:p>
            <a:pPr>
              <a:spcBef>
                <a:spcPct val="50000"/>
              </a:spcBef>
            </a:pPr>
            <a:r>
              <a:rPr lang="sr-Latn-CS" sz="800" i="1">
                <a:solidFill>
                  <a:schemeClr val="tx2"/>
                </a:solidFill>
                <a:latin typeface="Calibri" pitchFamily="34" charset="0"/>
              </a:rPr>
              <a:t>E. Bruera. Pharmacologiccal treatment of cachexia: any progress? Support Care Cancer 1998;6:109-113</a:t>
            </a:r>
            <a:endParaRPr lang="en-US" sz="800" i="1">
              <a:solidFill>
                <a:schemeClr val="tx2"/>
              </a:solidFill>
              <a:latin typeface="Calibri"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3"/>
          <p:cNvSpPr>
            <a:spLocks noGrp="1" noChangeArrowheads="1"/>
          </p:cNvSpPr>
          <p:nvPr>
            <p:ph type="body" idx="1"/>
          </p:nvPr>
        </p:nvSpPr>
        <p:spPr>
          <a:xfrm>
            <a:off x="250825" y="1773238"/>
            <a:ext cx="8229600" cy="4111625"/>
          </a:xfrm>
        </p:spPr>
        <p:txBody>
          <a:bodyPr>
            <a:normAutofit fontScale="92500" lnSpcReduction="20000"/>
          </a:bodyPr>
          <a:lstStyle/>
          <a:p>
            <a:pPr>
              <a:lnSpc>
                <a:spcPct val="90000"/>
              </a:lnSpc>
            </a:pPr>
            <a:r>
              <a:rPr lang="en-US" sz="2800" dirty="0">
                <a:solidFill>
                  <a:schemeClr val="tx2"/>
                </a:solidFill>
              </a:rPr>
              <a:t>Cachexia - Greek </a:t>
            </a:r>
            <a:r>
              <a:rPr lang="en-US" sz="2800" dirty="0" smtClean="0">
                <a:solidFill>
                  <a:schemeClr val="tx2"/>
                </a:solidFill>
              </a:rPr>
              <a:t>word</a:t>
            </a:r>
          </a:p>
          <a:p>
            <a:pPr>
              <a:lnSpc>
                <a:spcPct val="90000"/>
              </a:lnSpc>
            </a:pPr>
            <a:r>
              <a:rPr lang="en-US" sz="2800" dirty="0" smtClean="0">
                <a:solidFill>
                  <a:schemeClr val="tx2"/>
                </a:solidFill>
              </a:rPr>
              <a:t>Cocos</a:t>
            </a:r>
            <a:r>
              <a:rPr lang="en-US" sz="2800" dirty="0">
                <a:solidFill>
                  <a:schemeClr val="tx2"/>
                </a:solidFill>
              </a:rPr>
              <a:t>: </a:t>
            </a:r>
            <a:r>
              <a:rPr lang="en-US" sz="2800" dirty="0" smtClean="0">
                <a:solidFill>
                  <a:schemeClr val="tx2"/>
                </a:solidFill>
              </a:rPr>
              <a:t>bad </a:t>
            </a:r>
            <a:r>
              <a:rPr lang="en-US" sz="2800" dirty="0" err="1" smtClean="0">
                <a:solidFill>
                  <a:schemeClr val="tx2"/>
                </a:solidFill>
              </a:rPr>
              <a:t>Hexis</a:t>
            </a:r>
            <a:r>
              <a:rPr lang="en-US" sz="2800" dirty="0">
                <a:solidFill>
                  <a:schemeClr val="tx2"/>
                </a:solidFill>
              </a:rPr>
              <a:t>: </a:t>
            </a:r>
            <a:r>
              <a:rPr lang="en-US" sz="2800" dirty="0" smtClean="0">
                <a:solidFill>
                  <a:schemeClr val="tx2"/>
                </a:solidFill>
              </a:rPr>
              <a:t>state</a:t>
            </a:r>
          </a:p>
          <a:p>
            <a:pPr>
              <a:lnSpc>
                <a:spcPct val="90000"/>
              </a:lnSpc>
            </a:pPr>
            <a:endParaRPr lang="en-US" sz="2800" dirty="0">
              <a:solidFill>
                <a:schemeClr val="tx2"/>
              </a:solidFill>
            </a:endParaRPr>
          </a:p>
          <a:p>
            <a:pPr>
              <a:lnSpc>
                <a:spcPct val="90000"/>
              </a:lnSpc>
            </a:pPr>
            <a:r>
              <a:rPr lang="en-US" sz="2800" dirty="0" smtClean="0">
                <a:solidFill>
                  <a:schemeClr val="tx2"/>
                </a:solidFill>
              </a:rPr>
              <a:t>Features:</a:t>
            </a:r>
          </a:p>
          <a:p>
            <a:pPr>
              <a:lnSpc>
                <a:spcPct val="90000"/>
              </a:lnSpc>
            </a:pPr>
            <a:r>
              <a:rPr lang="en-US" sz="2800" dirty="0" smtClean="0">
                <a:solidFill>
                  <a:schemeClr val="tx2"/>
                </a:solidFill>
              </a:rPr>
              <a:t>Pronounced </a:t>
            </a:r>
            <a:r>
              <a:rPr lang="en-US" sz="2800" dirty="0">
                <a:solidFill>
                  <a:schemeClr val="tx2"/>
                </a:solidFill>
              </a:rPr>
              <a:t>and progressive loss of muscle and body </a:t>
            </a:r>
            <a:r>
              <a:rPr lang="en-US" sz="2800" dirty="0" smtClean="0">
                <a:solidFill>
                  <a:schemeClr val="tx2"/>
                </a:solidFill>
              </a:rPr>
              <a:t>mass</a:t>
            </a:r>
          </a:p>
          <a:p>
            <a:pPr>
              <a:lnSpc>
                <a:spcPct val="90000"/>
              </a:lnSpc>
            </a:pPr>
            <a:r>
              <a:rPr lang="en-US" sz="2800" dirty="0" smtClean="0">
                <a:solidFill>
                  <a:schemeClr val="tx2"/>
                </a:solidFill>
              </a:rPr>
              <a:t>Anorexia</a:t>
            </a:r>
          </a:p>
          <a:p>
            <a:pPr>
              <a:lnSpc>
                <a:spcPct val="90000"/>
              </a:lnSpc>
            </a:pPr>
            <a:r>
              <a:rPr lang="en-US" sz="2800" dirty="0" smtClean="0">
                <a:solidFill>
                  <a:schemeClr val="tx2"/>
                </a:solidFill>
              </a:rPr>
              <a:t>Chronic nausea</a:t>
            </a:r>
          </a:p>
          <a:p>
            <a:pPr>
              <a:lnSpc>
                <a:spcPct val="90000"/>
              </a:lnSpc>
            </a:pPr>
            <a:r>
              <a:rPr lang="en-US" sz="2800" dirty="0" smtClean="0">
                <a:solidFill>
                  <a:schemeClr val="tx2"/>
                </a:solidFill>
              </a:rPr>
              <a:t>Fatigue</a:t>
            </a:r>
          </a:p>
          <a:p>
            <a:pPr>
              <a:lnSpc>
                <a:spcPct val="90000"/>
              </a:lnSpc>
            </a:pPr>
            <a:r>
              <a:rPr lang="en-US" sz="2800" dirty="0" smtClean="0">
                <a:solidFill>
                  <a:schemeClr val="tx2"/>
                </a:solidFill>
              </a:rPr>
              <a:t>Weakness</a:t>
            </a:r>
          </a:p>
          <a:p>
            <a:pPr>
              <a:lnSpc>
                <a:spcPct val="90000"/>
              </a:lnSpc>
            </a:pPr>
            <a:r>
              <a:rPr lang="en-US" sz="2800" dirty="0" smtClean="0">
                <a:solidFill>
                  <a:schemeClr val="tx2"/>
                </a:solidFill>
              </a:rPr>
              <a:t>Change </a:t>
            </a:r>
            <a:r>
              <a:rPr lang="en-US" sz="2800" dirty="0">
                <a:solidFill>
                  <a:schemeClr val="tx2"/>
                </a:solidFill>
              </a:rPr>
              <a:t>in physical appearance</a:t>
            </a:r>
            <a:endParaRPr lang="en-US" sz="1800" dirty="0" smtClean="0">
              <a:solidFill>
                <a:schemeClr val="tx2"/>
              </a:solidFill>
            </a:endParaRPr>
          </a:p>
        </p:txBody>
      </p:sp>
      <p:pic>
        <p:nvPicPr>
          <p:cNvPr id="226307" name="Picture 4"/>
          <p:cNvPicPr>
            <a:picLocks noChangeAspect="1" noChangeArrowheads="1"/>
          </p:cNvPicPr>
          <p:nvPr/>
        </p:nvPicPr>
        <p:blipFill>
          <a:blip r:embed="rId2"/>
          <a:srcRect/>
          <a:stretch>
            <a:fillRect/>
          </a:stretch>
        </p:blipFill>
        <p:spPr bwMode="auto">
          <a:xfrm>
            <a:off x="5204526" y="304800"/>
            <a:ext cx="3313113" cy="2325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457200" y="1062038"/>
            <a:ext cx="8229600" cy="581025"/>
          </a:xfrm>
        </p:spPr>
        <p:txBody>
          <a:bodyPr>
            <a:normAutofit/>
          </a:bodyPr>
          <a:lstStyle/>
          <a:p>
            <a:r>
              <a:rPr lang="en-US" sz="2800" b="1" dirty="0"/>
              <a:t>Factors contributing to cachexia</a:t>
            </a:r>
            <a:endParaRPr lang="th-TH" sz="4000" dirty="0" smtClean="0">
              <a:solidFill>
                <a:schemeClr val="tx1"/>
              </a:solidFill>
            </a:endParaRPr>
          </a:p>
        </p:txBody>
      </p:sp>
      <p:sp>
        <p:nvSpPr>
          <p:cNvPr id="227331" name="Rectangle 3"/>
          <p:cNvSpPr>
            <a:spLocks noGrp="1" noChangeArrowheads="1"/>
          </p:cNvSpPr>
          <p:nvPr>
            <p:ph type="body" idx="1"/>
          </p:nvPr>
        </p:nvSpPr>
        <p:spPr>
          <a:xfrm>
            <a:off x="0" y="2033588"/>
            <a:ext cx="9001125" cy="4824412"/>
          </a:xfrm>
        </p:spPr>
        <p:txBody>
          <a:bodyPr/>
          <a:lstStyle/>
          <a:p>
            <a:pPr lvl="1">
              <a:lnSpc>
                <a:spcPct val="80000"/>
              </a:lnSpc>
              <a:buFont typeface="Wingdings" pitchFamily="2" charset="2"/>
              <a:buNone/>
            </a:pPr>
            <a:r>
              <a:rPr lang="en-US" sz="2000" dirty="0"/>
              <a:t>Therapy </a:t>
            </a:r>
            <a:r>
              <a:rPr lang="en-US" sz="2000" dirty="0" smtClean="0"/>
              <a:t>factors</a:t>
            </a:r>
          </a:p>
          <a:p>
            <a:pPr lvl="1">
              <a:lnSpc>
                <a:spcPct val="80000"/>
              </a:lnSpc>
              <a:buFont typeface="Wingdings" pitchFamily="2" charset="2"/>
              <a:buNone/>
            </a:pPr>
            <a:r>
              <a:rPr lang="en-US" sz="2000" dirty="0" smtClean="0"/>
              <a:t>Chemotherapy</a:t>
            </a:r>
            <a:r>
              <a:rPr lang="en-US" sz="2000" dirty="0"/>
              <a:t>: </a:t>
            </a:r>
            <a:r>
              <a:rPr lang="en-US" sz="2000" dirty="0" err="1"/>
              <a:t>mucositis</a:t>
            </a:r>
            <a:r>
              <a:rPr lang="en-US" sz="2000" dirty="0"/>
              <a:t>, nausea, vomiting, diarrhea, change in taste, constipation</a:t>
            </a:r>
            <a:r>
              <a:rPr lang="en-US" sz="2000" dirty="0" smtClean="0"/>
              <a:t>...</a:t>
            </a:r>
          </a:p>
          <a:p>
            <a:pPr lvl="1">
              <a:lnSpc>
                <a:spcPct val="80000"/>
              </a:lnSpc>
              <a:buFont typeface="Wingdings" pitchFamily="2" charset="2"/>
              <a:buNone/>
            </a:pPr>
            <a:r>
              <a:rPr lang="en-US" sz="2000" dirty="0" smtClean="0"/>
              <a:t>Radiotherapy</a:t>
            </a:r>
            <a:r>
              <a:rPr lang="en-US" sz="2000" dirty="0"/>
              <a:t>: enteritis, diarrhea, dry mouth</a:t>
            </a:r>
            <a:r>
              <a:rPr lang="en-US" sz="2000" dirty="0" smtClean="0"/>
              <a:t>...</a:t>
            </a:r>
          </a:p>
          <a:p>
            <a:pPr lvl="1">
              <a:lnSpc>
                <a:spcPct val="80000"/>
              </a:lnSpc>
              <a:buFont typeface="Wingdings" pitchFamily="2" charset="2"/>
              <a:buNone/>
            </a:pPr>
            <a:r>
              <a:rPr lang="en-US" sz="2000" dirty="0" smtClean="0"/>
              <a:t>Surgery</a:t>
            </a:r>
            <a:r>
              <a:rPr lang="en-US" sz="2000" dirty="0"/>
              <a:t>: malabsorption due to gastrectomy, short bowel syndrome</a:t>
            </a:r>
            <a:r>
              <a:rPr lang="en-US" sz="2000" dirty="0" smtClean="0"/>
              <a:t>...</a:t>
            </a:r>
          </a:p>
          <a:p>
            <a:pPr lvl="1">
              <a:lnSpc>
                <a:spcPct val="80000"/>
              </a:lnSpc>
              <a:buFont typeface="Wingdings" pitchFamily="2" charset="2"/>
              <a:buNone/>
            </a:pPr>
            <a:endParaRPr lang="en-US" sz="2000" dirty="0"/>
          </a:p>
          <a:p>
            <a:pPr lvl="1">
              <a:lnSpc>
                <a:spcPct val="80000"/>
              </a:lnSpc>
              <a:buFont typeface="Wingdings" pitchFamily="2" charset="2"/>
              <a:buNone/>
            </a:pPr>
            <a:r>
              <a:rPr lang="en-US" sz="2000" dirty="0" smtClean="0"/>
              <a:t>Tumor factors</a:t>
            </a:r>
          </a:p>
          <a:p>
            <a:pPr lvl="1">
              <a:lnSpc>
                <a:spcPct val="80000"/>
              </a:lnSpc>
              <a:buFont typeface="Wingdings" pitchFamily="2" charset="2"/>
              <a:buNone/>
            </a:pPr>
            <a:r>
              <a:rPr lang="en-US" sz="2000" dirty="0" smtClean="0"/>
              <a:t>Tumor products</a:t>
            </a:r>
          </a:p>
          <a:p>
            <a:pPr lvl="1">
              <a:lnSpc>
                <a:spcPct val="80000"/>
              </a:lnSpc>
              <a:buFont typeface="Wingdings" pitchFamily="2" charset="2"/>
              <a:buNone/>
            </a:pPr>
            <a:r>
              <a:rPr lang="en-US" sz="2000" dirty="0" smtClean="0"/>
              <a:t>Mechanical obstruction</a:t>
            </a:r>
          </a:p>
          <a:p>
            <a:pPr lvl="1">
              <a:lnSpc>
                <a:spcPct val="80000"/>
              </a:lnSpc>
              <a:buFont typeface="Wingdings" pitchFamily="2" charset="2"/>
              <a:buNone/>
            </a:pPr>
            <a:endParaRPr lang="en-US" sz="2000" dirty="0"/>
          </a:p>
          <a:p>
            <a:pPr lvl="1">
              <a:lnSpc>
                <a:spcPct val="80000"/>
              </a:lnSpc>
              <a:buFont typeface="Wingdings" pitchFamily="2" charset="2"/>
              <a:buNone/>
            </a:pPr>
            <a:r>
              <a:rPr lang="en-US" sz="2000" dirty="0" smtClean="0"/>
              <a:t>Humoral </a:t>
            </a:r>
            <a:r>
              <a:rPr lang="en-US" sz="2000" dirty="0"/>
              <a:t>factors - release of </a:t>
            </a:r>
            <a:r>
              <a:rPr lang="en-US" sz="2000" dirty="0" err="1"/>
              <a:t>procachectic</a:t>
            </a:r>
            <a:r>
              <a:rPr lang="en-US" sz="2000" dirty="0"/>
              <a:t> </a:t>
            </a:r>
            <a:r>
              <a:rPr lang="en-US" sz="2000" dirty="0" smtClean="0"/>
              <a:t>cytokines</a:t>
            </a:r>
          </a:p>
          <a:p>
            <a:pPr lvl="1">
              <a:lnSpc>
                <a:spcPct val="80000"/>
              </a:lnSpc>
              <a:buFont typeface="Wingdings" pitchFamily="2" charset="2"/>
              <a:buNone/>
            </a:pPr>
            <a:endParaRPr lang="en-US" sz="2000" dirty="0"/>
          </a:p>
          <a:p>
            <a:pPr lvl="1">
              <a:lnSpc>
                <a:spcPct val="80000"/>
              </a:lnSpc>
              <a:buFont typeface="Wingdings" pitchFamily="2" charset="2"/>
              <a:buNone/>
            </a:pPr>
            <a:r>
              <a:rPr lang="en-US" sz="2000" dirty="0" smtClean="0"/>
              <a:t>Pain</a:t>
            </a:r>
            <a:r>
              <a:rPr lang="en-US" sz="2000" dirty="0"/>
              <a:t>, depression, old age, physical inactivity...</a:t>
            </a:r>
            <a:endParaRPr lang="en-US" sz="2000" dirty="0" smtClean="0">
              <a:solidFill>
                <a:schemeClr val="tx2"/>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t>Diagnostic criteria for </a:t>
            </a:r>
            <a:r>
              <a:rPr lang="en-US" dirty="0" err="1" smtClean="0"/>
              <a:t>cahexia</a:t>
            </a:r>
            <a:endParaRPr lang="en-US" dirty="0"/>
          </a:p>
        </p:txBody>
      </p:sp>
      <p:sp>
        <p:nvSpPr>
          <p:cNvPr id="230403" name="Rectangle 3"/>
          <p:cNvSpPr>
            <a:spLocks noGrp="1" noChangeArrowheads="1"/>
          </p:cNvSpPr>
          <p:nvPr>
            <p:ph idx="1"/>
          </p:nvPr>
        </p:nvSpPr>
        <p:spPr>
          <a:xfrm>
            <a:off x="0" y="2287588"/>
            <a:ext cx="9144000" cy="4525962"/>
          </a:xfrm>
        </p:spPr>
        <p:txBody>
          <a:bodyPr/>
          <a:lstStyle/>
          <a:p>
            <a:pPr lvl="1"/>
            <a:r>
              <a:rPr lang="en-US" dirty="0"/>
              <a:t>UNWANTED LOSS OF BODY MASS (≥ 5</a:t>
            </a:r>
            <a:r>
              <a:rPr lang="en-US" dirty="0" smtClean="0"/>
              <a:t>%)</a:t>
            </a:r>
          </a:p>
          <a:p>
            <a:pPr lvl="1"/>
            <a:r>
              <a:rPr lang="en-US" dirty="0" smtClean="0"/>
              <a:t>BMI</a:t>
            </a:r>
            <a:r>
              <a:rPr lang="en-US" dirty="0"/>
              <a:t>&lt; 20 IN PATIENTS &lt; 65 YEARS </a:t>
            </a:r>
            <a:r>
              <a:rPr lang="en-US" dirty="0" smtClean="0"/>
              <a:t>OLD</a:t>
            </a:r>
          </a:p>
          <a:p>
            <a:pPr lvl="1"/>
            <a:r>
              <a:rPr lang="en-US" dirty="0" smtClean="0"/>
              <a:t>&lt; </a:t>
            </a:r>
            <a:r>
              <a:rPr lang="en-US" dirty="0"/>
              <a:t>22 IN PATIENTS ≥ 65 YEARS </a:t>
            </a:r>
            <a:r>
              <a:rPr lang="en-US" dirty="0" smtClean="0"/>
              <a:t>OLD</a:t>
            </a:r>
          </a:p>
          <a:p>
            <a:pPr lvl="1"/>
            <a:endParaRPr lang="en-US" dirty="0"/>
          </a:p>
          <a:p>
            <a:pPr lvl="1"/>
            <a:r>
              <a:rPr lang="en-US" dirty="0" smtClean="0"/>
              <a:t>ALBUMINS </a:t>
            </a:r>
            <a:r>
              <a:rPr lang="en-US" dirty="0"/>
              <a:t>&lt; 3.5 </a:t>
            </a:r>
            <a:r>
              <a:rPr lang="en-US" dirty="0" smtClean="0"/>
              <a:t>g/dl</a:t>
            </a:r>
          </a:p>
          <a:p>
            <a:pPr lvl="1"/>
            <a:r>
              <a:rPr lang="en-US" dirty="0" smtClean="0"/>
              <a:t>LOSS </a:t>
            </a:r>
            <a:r>
              <a:rPr lang="en-US" dirty="0"/>
              <a:t>OF </a:t>
            </a:r>
            <a:r>
              <a:rPr lang="en-US" dirty="0" smtClean="0"/>
              <a:t>MUSCULATION</a:t>
            </a:r>
          </a:p>
          <a:p>
            <a:pPr lvl="1"/>
            <a:r>
              <a:rPr lang="en-US" dirty="0" smtClean="0"/>
              <a:t>CRP </a:t>
            </a:r>
            <a:r>
              <a:rPr lang="en-US" dirty="0"/>
              <a:t>INCREASE</a:t>
            </a:r>
            <a:endParaRPr lang="en-US" dirty="0" smtClean="0">
              <a:cs typeface="Arial"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5" name="Rectangle 3"/>
          <p:cNvSpPr>
            <a:spLocks noGrp="1" noChangeArrowheads="1"/>
          </p:cNvSpPr>
          <p:nvPr>
            <p:ph type="body" idx="1"/>
          </p:nvPr>
        </p:nvSpPr>
        <p:spPr>
          <a:xfrm>
            <a:off x="468313" y="1052513"/>
            <a:ext cx="8207375" cy="5400675"/>
          </a:xfrm>
        </p:spPr>
        <p:txBody>
          <a:bodyPr rtlCol="0">
            <a:normAutofit fontScale="70000" lnSpcReduction="20000"/>
          </a:bodyPr>
          <a:lstStyle/>
          <a:p>
            <a:pPr>
              <a:lnSpc>
                <a:spcPct val="80000"/>
              </a:lnSpc>
              <a:defRPr/>
            </a:pPr>
            <a:r>
              <a:rPr lang="en-US" sz="2400" b="1" dirty="0">
                <a:solidFill>
                  <a:schemeClr val="tx2"/>
                </a:solidFill>
              </a:rPr>
              <a:t>Glucose </a:t>
            </a:r>
            <a:r>
              <a:rPr lang="en-US" sz="2400" b="1" dirty="0" smtClean="0">
                <a:solidFill>
                  <a:schemeClr val="tx2"/>
                </a:solidFill>
              </a:rPr>
              <a:t>metabolism</a:t>
            </a:r>
          </a:p>
          <a:p>
            <a:pPr>
              <a:lnSpc>
                <a:spcPct val="80000"/>
              </a:lnSpc>
              <a:defRPr/>
            </a:pPr>
            <a:r>
              <a:rPr lang="en-US" sz="2400" dirty="0" smtClean="0">
                <a:solidFill>
                  <a:schemeClr val="tx2"/>
                </a:solidFill>
              </a:rPr>
              <a:t>Increased </a:t>
            </a:r>
            <a:r>
              <a:rPr lang="en-US" sz="2400" dirty="0">
                <a:solidFill>
                  <a:schemeClr val="tx2"/>
                </a:solidFill>
              </a:rPr>
              <a:t>gluconeogenesis (from muscle and fat tissue</a:t>
            </a:r>
            <a:r>
              <a:rPr lang="en-US" sz="2400" dirty="0" smtClean="0">
                <a:solidFill>
                  <a:schemeClr val="tx2"/>
                </a:solidFill>
              </a:rPr>
              <a:t>)</a:t>
            </a:r>
          </a:p>
          <a:p>
            <a:pPr>
              <a:lnSpc>
                <a:spcPct val="80000"/>
              </a:lnSpc>
              <a:defRPr/>
            </a:pPr>
            <a:r>
              <a:rPr lang="en-US" sz="2400" dirty="0" smtClean="0">
                <a:solidFill>
                  <a:schemeClr val="tx2"/>
                </a:solidFill>
              </a:rPr>
              <a:t>Increased </a:t>
            </a:r>
            <a:r>
              <a:rPr lang="en-US" sz="2400" dirty="0">
                <a:solidFill>
                  <a:schemeClr val="tx2"/>
                </a:solidFill>
              </a:rPr>
              <a:t>glycolysis in muscle and tumor </a:t>
            </a:r>
            <a:r>
              <a:rPr lang="en-US" sz="2400" dirty="0" smtClean="0">
                <a:solidFill>
                  <a:schemeClr val="tx2"/>
                </a:solidFill>
              </a:rPr>
              <a:t>tissue</a:t>
            </a:r>
          </a:p>
          <a:p>
            <a:pPr>
              <a:lnSpc>
                <a:spcPct val="80000"/>
              </a:lnSpc>
              <a:defRPr/>
            </a:pPr>
            <a:r>
              <a:rPr lang="en-US" sz="2400" dirty="0" smtClean="0">
                <a:solidFill>
                  <a:schemeClr val="tx2"/>
                </a:solidFill>
              </a:rPr>
              <a:t>Increased </a:t>
            </a:r>
            <a:r>
              <a:rPr lang="en-US" sz="2400" dirty="0">
                <a:solidFill>
                  <a:schemeClr val="tx2"/>
                </a:solidFill>
              </a:rPr>
              <a:t>production of </a:t>
            </a:r>
            <a:r>
              <a:rPr lang="en-US" sz="2400" dirty="0" smtClean="0">
                <a:solidFill>
                  <a:schemeClr val="tx2"/>
                </a:solidFill>
              </a:rPr>
              <a:t>lactate</a:t>
            </a:r>
          </a:p>
          <a:p>
            <a:pPr>
              <a:lnSpc>
                <a:spcPct val="80000"/>
              </a:lnSpc>
              <a:defRPr/>
            </a:pPr>
            <a:r>
              <a:rPr lang="en-US" sz="2400" dirty="0" smtClean="0">
                <a:solidFill>
                  <a:schemeClr val="tx2"/>
                </a:solidFill>
              </a:rPr>
              <a:t>Increased </a:t>
            </a:r>
            <a:r>
              <a:rPr lang="en-US" sz="2400" dirty="0">
                <a:solidFill>
                  <a:schemeClr val="tx2"/>
                </a:solidFill>
              </a:rPr>
              <a:t>activity of the Cori cycle (loss of energy 300 </a:t>
            </a:r>
            <a:r>
              <a:rPr lang="en-US" sz="2400" dirty="0" smtClean="0">
                <a:solidFill>
                  <a:schemeClr val="tx2"/>
                </a:solidFill>
              </a:rPr>
              <a:t>kcal/day</a:t>
            </a:r>
          </a:p>
          <a:p>
            <a:pPr>
              <a:lnSpc>
                <a:spcPct val="80000"/>
              </a:lnSpc>
              <a:defRPr/>
            </a:pPr>
            <a:r>
              <a:rPr lang="en-US" sz="2400" dirty="0" smtClean="0">
                <a:solidFill>
                  <a:schemeClr val="tx2"/>
                </a:solidFill>
              </a:rPr>
              <a:t>)</a:t>
            </a:r>
            <a:r>
              <a:rPr lang="en-US" sz="2400" dirty="0">
                <a:solidFill>
                  <a:schemeClr val="tx2"/>
                </a:solidFill>
              </a:rPr>
              <a:t>Glucose </a:t>
            </a:r>
            <a:r>
              <a:rPr lang="en-US" sz="2400" dirty="0" smtClean="0">
                <a:solidFill>
                  <a:schemeClr val="tx2"/>
                </a:solidFill>
              </a:rPr>
              <a:t>intolerance</a:t>
            </a:r>
          </a:p>
          <a:p>
            <a:pPr>
              <a:lnSpc>
                <a:spcPct val="80000"/>
              </a:lnSpc>
              <a:defRPr/>
            </a:pPr>
            <a:r>
              <a:rPr lang="en-US" sz="2400" dirty="0" smtClean="0">
                <a:solidFill>
                  <a:schemeClr val="tx2"/>
                </a:solidFill>
              </a:rPr>
              <a:t>Insulin resistance</a:t>
            </a:r>
          </a:p>
          <a:p>
            <a:pPr>
              <a:lnSpc>
                <a:spcPct val="80000"/>
              </a:lnSpc>
              <a:defRPr/>
            </a:pPr>
            <a:r>
              <a:rPr lang="en-US" sz="2400" dirty="0" smtClean="0">
                <a:solidFill>
                  <a:schemeClr val="tx2"/>
                </a:solidFill>
              </a:rPr>
              <a:t>Decreased </a:t>
            </a:r>
            <a:r>
              <a:rPr lang="en-US" sz="2400" dirty="0">
                <a:solidFill>
                  <a:schemeClr val="tx2"/>
                </a:solidFill>
              </a:rPr>
              <a:t>uptake of glucose into muscle </a:t>
            </a:r>
            <a:r>
              <a:rPr lang="en-US" sz="2400" dirty="0" smtClean="0">
                <a:solidFill>
                  <a:schemeClr val="tx2"/>
                </a:solidFill>
              </a:rPr>
              <a:t>tissue</a:t>
            </a:r>
          </a:p>
          <a:p>
            <a:pPr>
              <a:lnSpc>
                <a:spcPct val="80000"/>
              </a:lnSpc>
              <a:defRPr/>
            </a:pPr>
            <a:endParaRPr lang="en-US" sz="2400" dirty="0">
              <a:solidFill>
                <a:schemeClr val="tx2"/>
              </a:solidFill>
            </a:endParaRPr>
          </a:p>
          <a:p>
            <a:pPr>
              <a:lnSpc>
                <a:spcPct val="80000"/>
              </a:lnSpc>
              <a:defRPr/>
            </a:pPr>
            <a:r>
              <a:rPr lang="en-US" sz="2400" b="1" dirty="0" smtClean="0">
                <a:solidFill>
                  <a:schemeClr val="tx2"/>
                </a:solidFill>
              </a:rPr>
              <a:t>Protein metabolism</a:t>
            </a:r>
          </a:p>
          <a:p>
            <a:pPr>
              <a:lnSpc>
                <a:spcPct val="80000"/>
              </a:lnSpc>
              <a:defRPr/>
            </a:pPr>
            <a:r>
              <a:rPr lang="en-US" sz="2400" dirty="0" smtClean="0">
                <a:solidFill>
                  <a:schemeClr val="tx2"/>
                </a:solidFill>
              </a:rPr>
              <a:t>Increased </a:t>
            </a:r>
            <a:r>
              <a:rPr lang="en-US" sz="2400" dirty="0">
                <a:solidFill>
                  <a:schemeClr val="tx2"/>
                </a:solidFill>
              </a:rPr>
              <a:t>protein </a:t>
            </a:r>
            <a:r>
              <a:rPr lang="en-US" sz="2400" dirty="0" smtClean="0">
                <a:solidFill>
                  <a:schemeClr val="tx2"/>
                </a:solidFill>
              </a:rPr>
              <a:t>catabolism</a:t>
            </a:r>
          </a:p>
          <a:p>
            <a:pPr>
              <a:lnSpc>
                <a:spcPct val="80000"/>
              </a:lnSpc>
              <a:defRPr/>
            </a:pPr>
            <a:r>
              <a:rPr lang="en-US" sz="2400" dirty="0" smtClean="0">
                <a:solidFill>
                  <a:schemeClr val="tx2"/>
                </a:solidFill>
              </a:rPr>
              <a:t>Decreased </a:t>
            </a:r>
            <a:r>
              <a:rPr lang="en-US" sz="2400" dirty="0">
                <a:solidFill>
                  <a:schemeClr val="tx2"/>
                </a:solidFill>
              </a:rPr>
              <a:t>protein </a:t>
            </a:r>
            <a:r>
              <a:rPr lang="en-US" sz="2400" dirty="0" smtClean="0">
                <a:solidFill>
                  <a:schemeClr val="tx2"/>
                </a:solidFill>
              </a:rPr>
              <a:t>synthesis</a:t>
            </a:r>
          </a:p>
          <a:p>
            <a:pPr>
              <a:lnSpc>
                <a:spcPct val="80000"/>
              </a:lnSpc>
              <a:defRPr/>
            </a:pPr>
            <a:r>
              <a:rPr lang="en-US" sz="2400" dirty="0" smtClean="0">
                <a:solidFill>
                  <a:schemeClr val="tx2"/>
                </a:solidFill>
              </a:rPr>
              <a:t>Loss </a:t>
            </a:r>
            <a:r>
              <a:rPr lang="en-US" sz="2400" dirty="0">
                <a:solidFill>
                  <a:schemeClr val="tx2"/>
                </a:solidFill>
              </a:rPr>
              <a:t>of muscle tissue: </a:t>
            </a:r>
            <a:r>
              <a:rPr lang="en-US" sz="2400" dirty="0" smtClean="0">
                <a:solidFill>
                  <a:schemeClr val="tx2"/>
                </a:solidFill>
              </a:rPr>
              <a:t>asthenia</a:t>
            </a:r>
          </a:p>
          <a:p>
            <a:pPr>
              <a:lnSpc>
                <a:spcPct val="80000"/>
              </a:lnSpc>
              <a:defRPr/>
            </a:pPr>
            <a:r>
              <a:rPr lang="en-US" sz="2400" dirty="0" smtClean="0">
                <a:solidFill>
                  <a:schemeClr val="tx2"/>
                </a:solidFill>
              </a:rPr>
              <a:t>Increased </a:t>
            </a:r>
            <a:r>
              <a:rPr lang="en-US" sz="2400" dirty="0">
                <a:solidFill>
                  <a:schemeClr val="tx2"/>
                </a:solidFill>
              </a:rPr>
              <a:t>synthesis of tumor </a:t>
            </a:r>
            <a:r>
              <a:rPr lang="en-US" sz="2400" dirty="0" smtClean="0">
                <a:solidFill>
                  <a:schemeClr val="tx2"/>
                </a:solidFill>
              </a:rPr>
              <a:t>proteins</a:t>
            </a:r>
          </a:p>
          <a:p>
            <a:pPr>
              <a:lnSpc>
                <a:spcPct val="80000"/>
              </a:lnSpc>
              <a:defRPr/>
            </a:pPr>
            <a:r>
              <a:rPr lang="en-US" sz="2400" dirty="0" smtClean="0">
                <a:solidFill>
                  <a:schemeClr val="tx2"/>
                </a:solidFill>
              </a:rPr>
              <a:t>Increased </a:t>
            </a:r>
            <a:r>
              <a:rPr lang="en-US" sz="2400" dirty="0">
                <a:solidFill>
                  <a:schemeClr val="tx2"/>
                </a:solidFill>
              </a:rPr>
              <a:t>protein synthesis in the </a:t>
            </a:r>
            <a:r>
              <a:rPr lang="en-US" sz="2400" dirty="0" smtClean="0">
                <a:solidFill>
                  <a:schemeClr val="tx2"/>
                </a:solidFill>
              </a:rPr>
              <a:t>liver</a:t>
            </a:r>
          </a:p>
          <a:p>
            <a:pPr>
              <a:lnSpc>
                <a:spcPct val="80000"/>
              </a:lnSpc>
              <a:defRPr/>
            </a:pPr>
            <a:r>
              <a:rPr lang="en-US" sz="2400" dirty="0" smtClean="0">
                <a:solidFill>
                  <a:schemeClr val="tx2"/>
                </a:solidFill>
              </a:rPr>
              <a:t>Acute </a:t>
            </a:r>
            <a:r>
              <a:rPr lang="en-US" sz="2400" dirty="0">
                <a:solidFill>
                  <a:schemeClr val="tx2"/>
                </a:solidFill>
              </a:rPr>
              <a:t>phase </a:t>
            </a:r>
            <a:r>
              <a:rPr lang="en-US" sz="2400" dirty="0" smtClean="0">
                <a:solidFill>
                  <a:schemeClr val="tx2"/>
                </a:solidFill>
              </a:rPr>
              <a:t>proteins</a:t>
            </a:r>
          </a:p>
          <a:p>
            <a:pPr>
              <a:lnSpc>
                <a:spcPct val="80000"/>
              </a:lnSpc>
              <a:defRPr/>
            </a:pPr>
            <a:endParaRPr lang="en-US" sz="2400" dirty="0">
              <a:solidFill>
                <a:schemeClr val="tx2"/>
              </a:solidFill>
            </a:endParaRPr>
          </a:p>
          <a:p>
            <a:pPr>
              <a:lnSpc>
                <a:spcPct val="80000"/>
              </a:lnSpc>
              <a:defRPr/>
            </a:pPr>
            <a:r>
              <a:rPr lang="en-US" sz="2400" b="1" dirty="0" smtClean="0">
                <a:solidFill>
                  <a:schemeClr val="tx2"/>
                </a:solidFill>
              </a:rPr>
              <a:t>Lipid metabolism</a:t>
            </a:r>
          </a:p>
          <a:p>
            <a:pPr>
              <a:lnSpc>
                <a:spcPct val="80000"/>
              </a:lnSpc>
              <a:defRPr/>
            </a:pPr>
            <a:r>
              <a:rPr lang="en-US" sz="2400" dirty="0" smtClean="0">
                <a:solidFill>
                  <a:schemeClr val="tx2"/>
                </a:solidFill>
              </a:rPr>
              <a:t>Increased lipolysis</a:t>
            </a:r>
          </a:p>
          <a:p>
            <a:pPr>
              <a:lnSpc>
                <a:spcPct val="80000"/>
              </a:lnSpc>
              <a:defRPr/>
            </a:pPr>
            <a:r>
              <a:rPr lang="en-US" sz="2400" dirty="0" smtClean="0">
                <a:solidFill>
                  <a:schemeClr val="tx2"/>
                </a:solidFill>
              </a:rPr>
              <a:t>Decreased lipogenesis</a:t>
            </a:r>
          </a:p>
          <a:p>
            <a:pPr>
              <a:lnSpc>
                <a:spcPct val="80000"/>
              </a:lnSpc>
              <a:defRPr/>
            </a:pPr>
            <a:r>
              <a:rPr lang="en-US" sz="2400" dirty="0" smtClean="0">
                <a:solidFill>
                  <a:schemeClr val="tx2"/>
                </a:solidFill>
              </a:rPr>
              <a:t>Significant </a:t>
            </a:r>
            <a:r>
              <a:rPr lang="en-US" sz="2400" dirty="0">
                <a:solidFill>
                  <a:schemeClr val="tx2"/>
                </a:solidFill>
              </a:rPr>
              <a:t>loss of fat </a:t>
            </a:r>
            <a:r>
              <a:rPr lang="en-US" sz="2400" dirty="0" smtClean="0">
                <a:solidFill>
                  <a:schemeClr val="tx2"/>
                </a:solidFill>
              </a:rPr>
              <a:t>tissue</a:t>
            </a:r>
          </a:p>
          <a:p>
            <a:pPr>
              <a:lnSpc>
                <a:spcPct val="80000"/>
              </a:lnSpc>
              <a:defRPr/>
            </a:pPr>
            <a:r>
              <a:rPr lang="en-US" sz="2400" dirty="0" smtClean="0">
                <a:solidFill>
                  <a:schemeClr val="tx2"/>
                </a:solidFill>
              </a:rPr>
              <a:t>Decreased </a:t>
            </a:r>
            <a:r>
              <a:rPr lang="en-US" sz="2400" dirty="0">
                <a:solidFill>
                  <a:schemeClr val="tx2"/>
                </a:solidFill>
              </a:rPr>
              <a:t>lipoprotein </a:t>
            </a:r>
            <a:r>
              <a:rPr lang="en-US" sz="2400" dirty="0" smtClean="0">
                <a:solidFill>
                  <a:schemeClr val="tx2"/>
                </a:solidFill>
              </a:rPr>
              <a:t>lipase</a:t>
            </a:r>
          </a:p>
          <a:p>
            <a:pPr>
              <a:lnSpc>
                <a:spcPct val="80000"/>
              </a:lnSpc>
              <a:defRPr/>
            </a:pPr>
            <a:r>
              <a:rPr lang="en-US" sz="2400" dirty="0" smtClean="0">
                <a:solidFill>
                  <a:schemeClr val="tx2"/>
                </a:solidFill>
              </a:rPr>
              <a:t>Hypertriglyceridemia</a:t>
            </a:r>
          </a:p>
          <a:p>
            <a:pPr>
              <a:lnSpc>
                <a:spcPct val="80000"/>
              </a:lnSpc>
              <a:defRPr/>
            </a:pPr>
            <a:r>
              <a:rPr lang="en-US" sz="2400" dirty="0" smtClean="0">
                <a:solidFill>
                  <a:schemeClr val="tx2"/>
                </a:solidFill>
              </a:rPr>
              <a:t>Low </a:t>
            </a:r>
            <a:r>
              <a:rPr lang="en-US" sz="2400" dirty="0">
                <a:solidFill>
                  <a:schemeClr val="tx2"/>
                </a:solidFill>
              </a:rPr>
              <a:t>LDL, HDL</a:t>
            </a:r>
            <a:endParaRPr lang="th-TH" sz="1400" dirty="0" smtClean="0">
              <a:solidFill>
                <a:schemeClr val="tx2"/>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1066800" y="457200"/>
            <a:ext cx="6489700" cy="863600"/>
          </a:xfrm>
        </p:spPr>
        <p:txBody>
          <a:bodyPr>
            <a:normAutofit fontScale="90000"/>
          </a:bodyPr>
          <a:lstStyle/>
          <a:p>
            <a:pPr fontAlgn="auto">
              <a:spcAft>
                <a:spcPts val="0"/>
              </a:spcAft>
              <a:defRPr/>
            </a:pPr>
            <a:r>
              <a:rPr lang="en-US" altLang="zh-CN" sz="2800" b="1" dirty="0"/>
              <a:t>Intensive nutritional </a:t>
            </a:r>
            <a:r>
              <a:rPr lang="en-US" altLang="zh-CN" sz="2800" b="1" dirty="0" smtClean="0"/>
              <a:t>support</a:t>
            </a:r>
            <a:br>
              <a:rPr lang="en-US" altLang="zh-CN" sz="2800" b="1" dirty="0" smtClean="0"/>
            </a:br>
            <a:r>
              <a:rPr lang="en-US" altLang="zh-CN" sz="2800" b="1" dirty="0" smtClean="0"/>
              <a:t>(</a:t>
            </a:r>
            <a:r>
              <a:rPr lang="en-US" altLang="zh-CN" sz="2800" b="1" dirty="0"/>
              <a:t>parenteral and enteral nutrition)</a:t>
            </a:r>
            <a:endParaRPr lang="sr-Latn-CS" sz="2800" b="1" dirty="0" smtClean="0">
              <a:solidFill>
                <a:schemeClr val="hlink"/>
              </a:solidFill>
            </a:endParaRPr>
          </a:p>
        </p:txBody>
      </p:sp>
      <p:sp>
        <p:nvSpPr>
          <p:cNvPr id="238595" name="Rectangle 3"/>
          <p:cNvSpPr>
            <a:spLocks noGrp="1" noChangeArrowheads="1"/>
          </p:cNvSpPr>
          <p:nvPr>
            <p:ph type="body" idx="1"/>
          </p:nvPr>
        </p:nvSpPr>
        <p:spPr>
          <a:xfrm>
            <a:off x="0" y="1851025"/>
            <a:ext cx="9144000" cy="4106863"/>
          </a:xfrm>
        </p:spPr>
        <p:txBody>
          <a:bodyPr>
            <a:normAutofit/>
          </a:bodyPr>
          <a:lstStyle/>
          <a:p>
            <a:pPr>
              <a:lnSpc>
                <a:spcPct val="150000"/>
              </a:lnSpc>
              <a:buFont typeface="Wingdings" pitchFamily="2" charset="2"/>
              <a:buNone/>
            </a:pPr>
            <a:r>
              <a:rPr lang="en-US" altLang="zh-CN" sz="2400" dirty="0"/>
              <a:t>Parenteral nutrition is contraindicated in patients in the terminal phase of the </a:t>
            </a:r>
            <a:r>
              <a:rPr lang="en-US" altLang="zh-CN" sz="2400" dirty="0" smtClean="0"/>
              <a:t>disease</a:t>
            </a:r>
          </a:p>
          <a:p>
            <a:pPr>
              <a:lnSpc>
                <a:spcPct val="150000"/>
              </a:lnSpc>
              <a:buFont typeface="Wingdings" pitchFamily="2" charset="2"/>
              <a:buNone/>
            </a:pPr>
            <a:r>
              <a:rPr lang="en-US" altLang="zh-CN" sz="2400" dirty="0" smtClean="0"/>
              <a:t>Parenteral </a:t>
            </a:r>
            <a:r>
              <a:rPr lang="en-US" altLang="zh-CN" sz="2400" dirty="0"/>
              <a:t>nutrition does not improve body weight or prolong </a:t>
            </a:r>
            <a:r>
              <a:rPr lang="en-US" altLang="zh-CN" sz="2400" dirty="0" smtClean="0"/>
              <a:t>life</a:t>
            </a:r>
          </a:p>
          <a:p>
            <a:pPr>
              <a:lnSpc>
                <a:spcPct val="150000"/>
              </a:lnSpc>
              <a:buFont typeface="Wingdings" pitchFamily="2" charset="2"/>
              <a:buNone/>
            </a:pPr>
            <a:r>
              <a:rPr lang="en-US" altLang="zh-CN" sz="2400" dirty="0" smtClean="0"/>
              <a:t>Enteral </a:t>
            </a:r>
            <a:r>
              <a:rPr lang="en-US" altLang="zh-CN" sz="2400" dirty="0"/>
              <a:t>nutrition (nasogastric tube, gastrostomy) is indicated only in patients in whom we expect a clear improvement</a:t>
            </a:r>
            <a:endParaRPr lang="sr-Latn-CS" sz="1800" dirty="0" smtClean="0">
              <a:solidFill>
                <a:schemeClr val="hlink"/>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a:defRPr/>
            </a:pPr>
            <a:r>
              <a:rPr lang="sr-Latn-RS" sz="4000" dirty="0">
                <a:cs typeface="Times New Roman" pitchFamily="18" charset="0"/>
              </a:rPr>
              <a:t>Supportive care in oncology</a:t>
            </a:r>
            <a:endParaRPr lang="sr-Cyrl-CS" sz="4000" dirty="0" smtClean="0">
              <a:effectLst>
                <a:outerShdw blurRad="38100" dist="38100" dir="2700000" algn="tl">
                  <a:srgbClr val="000000"/>
                </a:outerShdw>
              </a:effectLst>
              <a:cs typeface="Times New Roman" pitchFamily="18" charset="0"/>
            </a:endParaRPr>
          </a:p>
        </p:txBody>
      </p:sp>
      <p:sp>
        <p:nvSpPr>
          <p:cNvPr id="6147" name="Rectangle 3"/>
          <p:cNvSpPr>
            <a:spLocks noGrp="1" noChangeArrowheads="1"/>
          </p:cNvSpPr>
          <p:nvPr>
            <p:ph type="body" idx="1"/>
          </p:nvPr>
        </p:nvSpPr>
        <p:spPr/>
        <p:txBody>
          <a:bodyPr/>
          <a:lstStyle/>
          <a:p>
            <a:pPr eaLnBrk="1" hangingPunct="1">
              <a:lnSpc>
                <a:spcPct val="90000"/>
              </a:lnSpc>
              <a:buFontTx/>
              <a:buNone/>
              <a:defRPr/>
            </a:pPr>
            <a:r>
              <a:rPr lang="sr-Cyrl-CS" sz="2400" i="1" dirty="0" smtClean="0"/>
              <a:t>“Supportive care for cancer patients is the multi</a:t>
            </a:r>
          </a:p>
          <a:p>
            <a:pPr eaLnBrk="1" hangingPunct="1">
              <a:lnSpc>
                <a:spcPct val="90000"/>
              </a:lnSpc>
              <a:buFontTx/>
              <a:buNone/>
              <a:defRPr/>
            </a:pPr>
            <a:r>
              <a:rPr lang="sr-Cyrl-CS" sz="2400" i="1" dirty="0" smtClean="0"/>
              <a:t>professional attention to the individual’s overall</a:t>
            </a:r>
          </a:p>
          <a:p>
            <a:pPr eaLnBrk="1" hangingPunct="1">
              <a:lnSpc>
                <a:spcPct val="90000"/>
              </a:lnSpc>
              <a:buFontTx/>
              <a:buNone/>
              <a:defRPr/>
            </a:pPr>
            <a:r>
              <a:rPr lang="sr-Cyrl-CS" sz="2400" i="1" dirty="0" smtClean="0"/>
              <a:t>physical, psychosocial, spiritual and cultural</a:t>
            </a:r>
          </a:p>
          <a:p>
            <a:pPr eaLnBrk="1" hangingPunct="1">
              <a:lnSpc>
                <a:spcPct val="90000"/>
              </a:lnSpc>
              <a:buFontTx/>
              <a:buNone/>
              <a:defRPr/>
            </a:pPr>
            <a:r>
              <a:rPr lang="sr-Cyrl-CS" sz="2400" i="1" dirty="0" smtClean="0"/>
              <a:t>needs, and should be available at all stages of the</a:t>
            </a:r>
          </a:p>
          <a:p>
            <a:pPr eaLnBrk="1" hangingPunct="1">
              <a:lnSpc>
                <a:spcPct val="90000"/>
              </a:lnSpc>
              <a:buFontTx/>
              <a:buNone/>
              <a:defRPr/>
            </a:pPr>
            <a:r>
              <a:rPr lang="sr-Cyrl-CS" sz="2400" i="1" dirty="0" smtClean="0"/>
              <a:t>illness, for patients of all ages, and regardless of</a:t>
            </a:r>
          </a:p>
          <a:p>
            <a:pPr eaLnBrk="1" hangingPunct="1">
              <a:lnSpc>
                <a:spcPct val="90000"/>
              </a:lnSpc>
              <a:buFontTx/>
              <a:buNone/>
              <a:defRPr/>
            </a:pPr>
            <a:r>
              <a:rPr lang="sr-Cyrl-CS" sz="2400" i="1" dirty="0" smtClean="0"/>
              <a:t>the current intention of any anti-cancer</a:t>
            </a:r>
          </a:p>
          <a:p>
            <a:pPr eaLnBrk="1" hangingPunct="1">
              <a:lnSpc>
                <a:spcPct val="90000"/>
              </a:lnSpc>
              <a:buFontTx/>
              <a:buNone/>
              <a:defRPr/>
            </a:pPr>
            <a:r>
              <a:rPr lang="sr-Cyrl-CS" sz="2400" i="1" dirty="0" smtClean="0"/>
              <a:t>treatment”.</a:t>
            </a:r>
          </a:p>
          <a:p>
            <a:pPr eaLnBrk="1" hangingPunct="1">
              <a:lnSpc>
                <a:spcPct val="90000"/>
              </a:lnSpc>
              <a:defRPr/>
            </a:pPr>
            <a:r>
              <a:rPr lang="sr-Cyrl-CS" sz="2400" i="1" dirty="0" smtClean="0"/>
              <a:t>EORTC - Ahmed et al 2004</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a:defRPr/>
            </a:pPr>
            <a:r>
              <a:rPr lang="sr-Latn-RS" sz="4000" dirty="0">
                <a:cs typeface="Times New Roman" pitchFamily="18" charset="0"/>
              </a:rPr>
              <a:t>Supportive care in oncology</a:t>
            </a:r>
            <a:endParaRPr lang="sr-Cyrl-CS" sz="4000" dirty="0" smtClean="0">
              <a:effectLst>
                <a:outerShdw blurRad="38100" dist="38100" dir="2700000" algn="tl">
                  <a:srgbClr val="000000"/>
                </a:outerShdw>
              </a:effectLst>
              <a:cs typeface="Times New Roman" pitchFamily="18" charset="0"/>
            </a:endParaRPr>
          </a:p>
        </p:txBody>
      </p:sp>
      <p:sp>
        <p:nvSpPr>
          <p:cNvPr id="7171" name="Rectangle 3"/>
          <p:cNvSpPr>
            <a:spLocks noGrp="1" noChangeArrowheads="1"/>
          </p:cNvSpPr>
          <p:nvPr>
            <p:ph type="body" idx="1"/>
          </p:nvPr>
        </p:nvSpPr>
        <p:spPr/>
        <p:txBody>
          <a:bodyPr/>
          <a:lstStyle/>
          <a:p>
            <a:pPr>
              <a:lnSpc>
                <a:spcPct val="80000"/>
              </a:lnSpc>
              <a:defRPr/>
            </a:pPr>
            <a:r>
              <a:rPr lang="en-US" sz="2400" dirty="0"/>
              <a:t>What is the modern concept of supportive care</a:t>
            </a:r>
            <a:r>
              <a:rPr lang="en-US" sz="2400" dirty="0" smtClean="0"/>
              <a:t>?</a:t>
            </a:r>
            <a:endParaRPr lang="sr-Latn-RS" sz="2400" dirty="0" smtClean="0"/>
          </a:p>
          <a:p>
            <a:pPr>
              <a:lnSpc>
                <a:spcPct val="80000"/>
              </a:lnSpc>
              <a:defRPr/>
            </a:pPr>
            <a:r>
              <a:rPr lang="en-US" sz="2400" dirty="0" smtClean="0"/>
              <a:t>Supportive </a:t>
            </a:r>
            <a:r>
              <a:rPr lang="en-US" sz="2400" dirty="0"/>
              <a:t>(symptomatic/substitutional/supportive) treatment does not mean doing </a:t>
            </a:r>
            <a:r>
              <a:rPr lang="en-US" sz="2400" dirty="0" smtClean="0"/>
              <a:t>nothing</a:t>
            </a:r>
            <a:endParaRPr lang="sr-Latn-RS" sz="2400" dirty="0" smtClean="0"/>
          </a:p>
          <a:p>
            <a:pPr>
              <a:lnSpc>
                <a:spcPct val="80000"/>
              </a:lnSpc>
              <a:defRPr/>
            </a:pPr>
            <a:r>
              <a:rPr lang="en-US" sz="2400" dirty="0" smtClean="0"/>
              <a:t>Implies:</a:t>
            </a:r>
            <a:endParaRPr lang="sr-Latn-RS" sz="2400" dirty="0" smtClean="0"/>
          </a:p>
          <a:p>
            <a:pPr>
              <a:lnSpc>
                <a:spcPct val="80000"/>
              </a:lnSpc>
              <a:defRPr/>
            </a:pPr>
            <a:r>
              <a:rPr lang="en-US" sz="2400" dirty="0" smtClean="0"/>
              <a:t>Symptom control</a:t>
            </a:r>
            <a:endParaRPr lang="sr-Latn-RS" sz="2400" dirty="0" smtClean="0"/>
          </a:p>
          <a:p>
            <a:pPr>
              <a:lnSpc>
                <a:spcPct val="80000"/>
              </a:lnSpc>
              <a:defRPr/>
            </a:pPr>
            <a:r>
              <a:rPr lang="en-US" sz="2400" dirty="0" smtClean="0"/>
              <a:t>Psychological support</a:t>
            </a:r>
            <a:endParaRPr lang="sr-Latn-RS" sz="2400" dirty="0" smtClean="0"/>
          </a:p>
          <a:p>
            <a:pPr>
              <a:lnSpc>
                <a:spcPct val="80000"/>
              </a:lnSpc>
              <a:defRPr/>
            </a:pPr>
            <a:r>
              <a:rPr lang="en-US" sz="2400" dirty="0" smtClean="0"/>
              <a:t>Treatment </a:t>
            </a:r>
            <a:r>
              <a:rPr lang="en-US" sz="2400" dirty="0"/>
              <a:t>of </a:t>
            </a:r>
            <a:r>
              <a:rPr lang="en-US" sz="2400" dirty="0" smtClean="0"/>
              <a:t>comorbidities</a:t>
            </a:r>
            <a:endParaRPr lang="sr-Latn-RS" sz="2400" dirty="0" smtClean="0"/>
          </a:p>
          <a:p>
            <a:pPr>
              <a:lnSpc>
                <a:spcPct val="80000"/>
              </a:lnSpc>
              <a:defRPr/>
            </a:pPr>
            <a:r>
              <a:rPr lang="en-US" sz="2400" dirty="0" smtClean="0"/>
              <a:t>Providing </a:t>
            </a:r>
            <a:r>
              <a:rPr lang="en-US" sz="2400" dirty="0"/>
              <a:t>information about illness and </a:t>
            </a:r>
            <a:r>
              <a:rPr lang="en-US" sz="2400" dirty="0" smtClean="0"/>
              <a:t>treatment</a:t>
            </a:r>
            <a:endParaRPr lang="sr-Latn-RS" sz="2400" dirty="0" smtClean="0"/>
          </a:p>
          <a:p>
            <a:pPr>
              <a:lnSpc>
                <a:spcPct val="80000"/>
              </a:lnSpc>
              <a:defRPr/>
            </a:pPr>
            <a:r>
              <a:rPr lang="en-US" sz="2400" dirty="0" smtClean="0"/>
              <a:t>Family support</a:t>
            </a:r>
            <a:endParaRPr lang="sr-Latn-RS" sz="2400" dirty="0" smtClean="0"/>
          </a:p>
          <a:p>
            <a:pPr>
              <a:lnSpc>
                <a:spcPct val="80000"/>
              </a:lnSpc>
              <a:defRPr/>
            </a:pPr>
            <a:endParaRPr lang="sr-Latn-RS" sz="2400" dirty="0"/>
          </a:p>
          <a:p>
            <a:pPr>
              <a:lnSpc>
                <a:spcPct val="80000"/>
              </a:lnSpc>
              <a:defRPr/>
            </a:pPr>
            <a:r>
              <a:rPr lang="en-US" sz="2400" dirty="0" smtClean="0"/>
              <a:t>And </a:t>
            </a:r>
            <a:r>
              <a:rPr lang="en-US" sz="2400" dirty="0"/>
              <a:t>it depends on</a:t>
            </a:r>
            <a:r>
              <a:rPr lang="en-US" sz="2400" dirty="0" smtClean="0"/>
              <a:t>?</a:t>
            </a:r>
            <a:endParaRPr lang="sr-Latn-RS" sz="2400" dirty="0" smtClean="0"/>
          </a:p>
          <a:p>
            <a:pPr>
              <a:lnSpc>
                <a:spcPct val="80000"/>
              </a:lnSpc>
              <a:defRPr/>
            </a:pPr>
            <a:r>
              <a:rPr lang="en-US" sz="2400" dirty="0" smtClean="0"/>
              <a:t>The </a:t>
            </a:r>
            <a:r>
              <a:rPr lang="en-US" sz="2400" dirty="0"/>
              <a:t>need, not the stage of the disease!</a:t>
            </a:r>
            <a:endParaRPr lang="sr-Cyrl-C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pPr>
              <a:defRPr/>
            </a:pPr>
            <a:r>
              <a:rPr lang="sr-Latn-RS" sz="4000" dirty="0">
                <a:cs typeface="Times New Roman" pitchFamily="18" charset="0"/>
              </a:rPr>
              <a:t>Supportive care in oncology</a:t>
            </a:r>
            <a:endParaRPr lang="sr-Cyrl-CS" sz="4000" dirty="0" smtClean="0">
              <a:effectLst>
                <a:outerShdw blurRad="38100" dist="38100" dir="2700000" algn="tl">
                  <a:srgbClr val="000000"/>
                </a:outerShdw>
              </a:effectLst>
              <a:cs typeface="Times New Roman" pitchFamily="18" charset="0"/>
            </a:endParaRPr>
          </a:p>
        </p:txBody>
      </p:sp>
      <p:sp>
        <p:nvSpPr>
          <p:cNvPr id="8195" name="Rectangle 3"/>
          <p:cNvSpPr>
            <a:spLocks noGrp="1" noChangeArrowheads="1"/>
          </p:cNvSpPr>
          <p:nvPr>
            <p:ph type="body" idx="1"/>
          </p:nvPr>
        </p:nvSpPr>
        <p:spPr/>
        <p:txBody>
          <a:bodyPr>
            <a:normAutofit/>
          </a:bodyPr>
          <a:lstStyle/>
          <a:p>
            <a:pPr>
              <a:lnSpc>
                <a:spcPct val="150000"/>
              </a:lnSpc>
            </a:pPr>
            <a:r>
              <a:rPr lang="sr-Latn-RS" sz="2400" dirty="0" smtClean="0"/>
              <a:t>T</a:t>
            </a:r>
            <a:r>
              <a:rPr lang="en-US" sz="2400" dirty="0" smtClean="0"/>
              <a:t>o </a:t>
            </a:r>
            <a:r>
              <a:rPr lang="en-US" sz="2400" dirty="0"/>
              <a:t>help the patient and his family go through the process of diagnosis, treatment, cure, prolongation of illness or </a:t>
            </a:r>
            <a:r>
              <a:rPr lang="en-US" sz="2400" dirty="0" smtClean="0"/>
              <a:t>death</a:t>
            </a:r>
            <a:endParaRPr lang="sr-Latn-RS" sz="2400" dirty="0" smtClean="0"/>
          </a:p>
          <a:p>
            <a:pPr>
              <a:lnSpc>
                <a:spcPct val="150000"/>
              </a:lnSpc>
            </a:pPr>
            <a:endParaRPr lang="sr-Latn-RS" sz="2400" dirty="0" smtClean="0"/>
          </a:p>
          <a:p>
            <a:pPr>
              <a:lnSpc>
                <a:spcPct val="150000"/>
              </a:lnSpc>
            </a:pPr>
            <a:r>
              <a:rPr lang="en-US" sz="2400" dirty="0" smtClean="0"/>
              <a:t>It </a:t>
            </a:r>
            <a:r>
              <a:rPr lang="en-US" sz="2400" dirty="0"/>
              <a:t>helps the patient to maximize the benefit of treatment and </a:t>
            </a:r>
            <a:r>
              <a:rPr lang="sr-Latn-RS" sz="2400" dirty="0" smtClean="0"/>
              <a:t>to prolong life </a:t>
            </a:r>
            <a:r>
              <a:rPr lang="en-US" sz="2400" dirty="0" smtClean="0"/>
              <a:t>with </a:t>
            </a:r>
            <a:r>
              <a:rPr lang="en-US" sz="2400" dirty="0"/>
              <a:t>the disease and treatment.</a:t>
            </a:r>
            <a:endParaRPr lang="sr-Cyrl-C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p>
            <a:pPr>
              <a:defRPr/>
            </a:pPr>
            <a:r>
              <a:rPr lang="sr-Latn-RS" sz="4000" dirty="0">
                <a:cs typeface="Times New Roman" pitchFamily="18" charset="0"/>
              </a:rPr>
              <a:t>Supportive care in oncology</a:t>
            </a:r>
            <a:endParaRPr lang="sr-Cyrl-CS" sz="4000" dirty="0" smtClean="0">
              <a:effectLst>
                <a:outerShdw blurRad="38100" dist="38100" dir="2700000" algn="tl">
                  <a:srgbClr val="000000"/>
                </a:outerShdw>
              </a:effectLst>
              <a:cs typeface="Times New Roman" pitchFamily="18" charset="0"/>
            </a:endParaRPr>
          </a:p>
        </p:txBody>
      </p:sp>
      <p:sp>
        <p:nvSpPr>
          <p:cNvPr id="28675" name="Rectangle 3"/>
          <p:cNvSpPr>
            <a:spLocks noGrp="1" noChangeArrowheads="1"/>
          </p:cNvSpPr>
          <p:nvPr>
            <p:ph type="body" idx="1"/>
          </p:nvPr>
        </p:nvSpPr>
        <p:spPr/>
        <p:txBody>
          <a:bodyPr>
            <a:normAutofit/>
          </a:bodyPr>
          <a:lstStyle/>
          <a:p>
            <a:pPr>
              <a:lnSpc>
                <a:spcPct val="90000"/>
              </a:lnSpc>
              <a:defRPr/>
            </a:pPr>
            <a:r>
              <a:rPr lang="en-US" sz="2800" dirty="0" smtClean="0"/>
              <a:t>Introduction to diagnosis and treatment</a:t>
            </a:r>
          </a:p>
          <a:p>
            <a:pPr>
              <a:lnSpc>
                <a:spcPct val="90000"/>
              </a:lnSpc>
              <a:defRPr/>
            </a:pPr>
            <a:r>
              <a:rPr lang="en-US" sz="2800" dirty="0" smtClean="0"/>
              <a:t>Providing </a:t>
            </a:r>
            <a:r>
              <a:rPr lang="en-US" sz="2800" dirty="0"/>
              <a:t>information about illness and </a:t>
            </a:r>
            <a:r>
              <a:rPr lang="en-US" sz="2800" dirty="0" smtClean="0"/>
              <a:t>treatment</a:t>
            </a:r>
          </a:p>
          <a:p>
            <a:pPr>
              <a:lnSpc>
                <a:spcPct val="90000"/>
              </a:lnSpc>
              <a:defRPr/>
            </a:pPr>
            <a:r>
              <a:rPr lang="en-US" sz="2800" dirty="0" smtClean="0"/>
              <a:t>Learning </a:t>
            </a:r>
            <a:r>
              <a:rPr lang="en-US" sz="2800" dirty="0"/>
              <a:t>about the disease is bad news for the </a:t>
            </a:r>
            <a:r>
              <a:rPr lang="en-US" sz="2800" dirty="0" smtClean="0"/>
              <a:t>patient</a:t>
            </a:r>
          </a:p>
          <a:p>
            <a:pPr>
              <a:lnSpc>
                <a:spcPct val="90000"/>
              </a:lnSpc>
              <a:defRPr/>
            </a:pPr>
            <a:r>
              <a:rPr lang="en-US" sz="2800" i="1" dirty="0" smtClean="0"/>
              <a:t>Bad </a:t>
            </a:r>
            <a:r>
              <a:rPr lang="en-US" sz="2800" i="1" dirty="0"/>
              <a:t>news is any information that seriously affects the patient's vision of his future in a negative way</a:t>
            </a:r>
            <a:endParaRPr lang="sr-Cyrl-CS" sz="2800" i="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p:txBody>
          <a:bodyPr/>
          <a:lstStyle/>
          <a:p>
            <a:pPr>
              <a:defRPr/>
            </a:pPr>
            <a:r>
              <a:rPr lang="en-US" sz="2800" dirty="0"/>
              <a:t>Disease </a:t>
            </a:r>
            <a:r>
              <a:rPr lang="en-US" sz="2800" dirty="0" smtClean="0"/>
              <a:t>prognosis</a:t>
            </a:r>
          </a:p>
          <a:p>
            <a:pPr>
              <a:defRPr/>
            </a:pPr>
            <a:r>
              <a:rPr lang="en-US" sz="2800" dirty="0" smtClean="0"/>
              <a:t>Information </a:t>
            </a:r>
            <a:r>
              <a:rPr lang="en-US" sz="2800" dirty="0"/>
              <a:t>about side effects of </a:t>
            </a:r>
            <a:r>
              <a:rPr lang="en-US" sz="2800" dirty="0" smtClean="0"/>
              <a:t>treatment</a:t>
            </a:r>
          </a:p>
          <a:p>
            <a:pPr>
              <a:defRPr/>
            </a:pPr>
            <a:r>
              <a:rPr lang="en-US" sz="2800" dirty="0" smtClean="0"/>
              <a:t>Information </a:t>
            </a:r>
            <a:r>
              <a:rPr lang="en-US" sz="2800" dirty="0"/>
              <a:t>about the impossibility of </a:t>
            </a:r>
            <a:r>
              <a:rPr lang="en-US" sz="2800" dirty="0" smtClean="0"/>
              <a:t>healing</a:t>
            </a:r>
          </a:p>
          <a:p>
            <a:pPr>
              <a:defRPr/>
            </a:pPr>
            <a:r>
              <a:rPr lang="en-US" sz="2800" dirty="0" smtClean="0"/>
              <a:t>Recurrence </a:t>
            </a:r>
            <a:r>
              <a:rPr lang="en-US" sz="2800" dirty="0"/>
              <a:t>of the </a:t>
            </a:r>
            <a:r>
              <a:rPr lang="en-US" sz="2800" dirty="0" smtClean="0"/>
              <a:t>disease</a:t>
            </a:r>
          </a:p>
          <a:p>
            <a:pPr>
              <a:defRPr/>
            </a:pPr>
            <a:r>
              <a:rPr lang="en-US" sz="2800" dirty="0" smtClean="0"/>
              <a:t>Treatment failure</a:t>
            </a:r>
          </a:p>
          <a:p>
            <a:pPr>
              <a:defRPr/>
            </a:pPr>
            <a:r>
              <a:rPr lang="en-US" sz="2800" dirty="0" smtClean="0"/>
              <a:t>Exhaustion </a:t>
            </a:r>
            <a:r>
              <a:rPr lang="en-US" sz="2800" dirty="0"/>
              <a:t>of therapeutic options</a:t>
            </a:r>
            <a:endParaRPr lang="sr-Cyrl-CS" sz="2800" dirty="0" smtClean="0"/>
          </a:p>
        </p:txBody>
      </p:sp>
      <p:sp>
        <p:nvSpPr>
          <p:cNvPr id="2" name="Title 1"/>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620</TotalTime>
  <Words>1771</Words>
  <Application>Microsoft Office PowerPoint</Application>
  <PresentationFormat>On-screen Show (4:3)</PresentationFormat>
  <Paragraphs>283</Paragraphs>
  <Slides>47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47</vt:i4>
      </vt:variant>
    </vt:vector>
  </HeadingPairs>
  <TitlesOfParts>
    <vt:vector size="57" baseType="lpstr">
      <vt:lpstr>ＭＳ Ｐゴシック</vt:lpstr>
      <vt:lpstr>宋体</vt:lpstr>
      <vt:lpstr>Angsana New</vt:lpstr>
      <vt:lpstr>Arial</vt:lpstr>
      <vt:lpstr>BlinkMacSystemFont</vt:lpstr>
      <vt:lpstr>Calibri</vt:lpstr>
      <vt:lpstr>Cordia New</vt:lpstr>
      <vt:lpstr>Times New Roman</vt:lpstr>
      <vt:lpstr>Wingdings</vt:lpstr>
      <vt:lpstr>Office Theme</vt:lpstr>
      <vt:lpstr>SUPPORTIVE CARE IN ONCOLOGY</vt:lpstr>
      <vt:lpstr>Supportive care in oncology</vt:lpstr>
      <vt:lpstr>Supportive care in oncology</vt:lpstr>
      <vt:lpstr>Supportive care in oncology</vt:lpstr>
      <vt:lpstr>Supportive care in oncology</vt:lpstr>
      <vt:lpstr>Supportive care in oncology</vt:lpstr>
      <vt:lpstr>Supportive care in oncology</vt:lpstr>
      <vt:lpstr>Supportive care in oncology</vt:lpstr>
      <vt:lpstr>PowerPoint Presentation</vt:lpstr>
      <vt:lpstr>Supportive care in oncology</vt:lpstr>
      <vt:lpstr>Supportive care in oncology</vt:lpstr>
      <vt:lpstr>Supportive care in oncology</vt:lpstr>
      <vt:lpstr>PowerPoint Presentation</vt:lpstr>
      <vt:lpstr>PowerPoint Presentation</vt:lpstr>
      <vt:lpstr>Supportive care in oncology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PAIN</vt:lpstr>
      <vt:lpstr>                       </vt:lpstr>
      <vt:lpstr>Types of pain</vt:lpstr>
      <vt:lpstr>Vitals </vt:lpstr>
      <vt:lpstr>WHO</vt:lpstr>
      <vt:lpstr> Basic principles of pain reduction</vt:lpstr>
      <vt:lpstr>PowerPoint Presentation</vt:lpstr>
      <vt:lpstr>Initial pain treatment</vt:lpstr>
      <vt:lpstr>PowerPoint Presentation</vt:lpstr>
      <vt:lpstr>PowerPoint Presentation</vt:lpstr>
      <vt:lpstr> Nonopioid analgesics</vt:lpstr>
      <vt:lpstr>PowerPoint Presentation</vt:lpstr>
      <vt:lpstr>PowerPoint Presentation</vt:lpstr>
      <vt:lpstr>Weak opioids</vt:lpstr>
      <vt:lpstr>Precautions when using opioids</vt:lpstr>
      <vt:lpstr>PowerPoint Presentation</vt:lpstr>
      <vt:lpstr>PowerPoint Presentation</vt:lpstr>
      <vt:lpstr>Equianalgesic doses</vt:lpstr>
      <vt:lpstr>PowerPoint Presentation</vt:lpstr>
      <vt:lpstr>PowerPoint Presentation</vt:lpstr>
      <vt:lpstr>PowerPoint Presentation</vt:lpstr>
      <vt:lpstr>Factors contributing to cachexia</vt:lpstr>
      <vt:lpstr>Diagnostic criteria for cahexia</vt:lpstr>
      <vt:lpstr>PowerPoint Presentation</vt:lpstr>
      <vt:lpstr>Intensive nutritional support (parenteral and enteral nutrition)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c:creator>
  <cp:lastModifiedBy>Vladimir Vukomanovic</cp:lastModifiedBy>
  <cp:revision>17</cp:revision>
  <dcterms:created xsi:type="dcterms:W3CDTF">2006-08-16T00:00:00Z</dcterms:created>
  <dcterms:modified xsi:type="dcterms:W3CDTF">2023-09-11T07:45:11Z</dcterms:modified>
</cp:coreProperties>
</file>